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64"/>
  </p:notesMasterIdLst>
  <p:handoutMasterIdLst>
    <p:handoutMasterId r:id="rId65"/>
  </p:handoutMasterIdLst>
  <p:sldIdLst>
    <p:sldId id="300" r:id="rId2"/>
    <p:sldId id="1229" r:id="rId3"/>
    <p:sldId id="1220" r:id="rId4"/>
    <p:sldId id="1225" r:id="rId5"/>
    <p:sldId id="686" r:id="rId6"/>
    <p:sldId id="687" r:id="rId7"/>
    <p:sldId id="1230" r:id="rId8"/>
    <p:sldId id="636" r:id="rId9"/>
    <p:sldId id="637" r:id="rId10"/>
    <p:sldId id="753" r:id="rId11"/>
    <p:sldId id="717" r:id="rId12"/>
    <p:sldId id="1231" r:id="rId13"/>
    <p:sldId id="1228" r:id="rId14"/>
    <p:sldId id="725" r:id="rId15"/>
    <p:sldId id="755" r:id="rId16"/>
    <p:sldId id="756" r:id="rId17"/>
    <p:sldId id="757" r:id="rId18"/>
    <p:sldId id="728" r:id="rId19"/>
    <p:sldId id="754" r:id="rId20"/>
    <p:sldId id="595" r:id="rId21"/>
    <p:sldId id="1241" r:id="rId22"/>
    <p:sldId id="1232" r:id="rId23"/>
    <p:sldId id="644" r:id="rId24"/>
    <p:sldId id="1233" r:id="rId25"/>
    <p:sldId id="1234" r:id="rId26"/>
    <p:sldId id="1235" r:id="rId27"/>
    <p:sldId id="1236" r:id="rId28"/>
    <p:sldId id="642" r:id="rId29"/>
    <p:sldId id="1223" r:id="rId30"/>
    <p:sldId id="1237" r:id="rId31"/>
    <p:sldId id="658" r:id="rId32"/>
    <p:sldId id="722" r:id="rId33"/>
    <p:sldId id="726" r:id="rId34"/>
    <p:sldId id="1238" r:id="rId35"/>
    <p:sldId id="683" r:id="rId36"/>
    <p:sldId id="684" r:id="rId37"/>
    <p:sldId id="1242" r:id="rId38"/>
    <p:sldId id="628" r:id="rId39"/>
    <p:sldId id="720" r:id="rId40"/>
    <p:sldId id="729" r:id="rId41"/>
    <p:sldId id="1243" r:id="rId42"/>
    <p:sldId id="714" r:id="rId43"/>
    <p:sldId id="1245" r:id="rId44"/>
    <p:sldId id="672" r:id="rId45"/>
    <p:sldId id="675" r:id="rId46"/>
    <p:sldId id="677" r:id="rId47"/>
    <p:sldId id="1246" r:id="rId48"/>
    <p:sldId id="778" r:id="rId49"/>
    <p:sldId id="1240" r:id="rId50"/>
    <p:sldId id="266" r:id="rId51"/>
    <p:sldId id="276" r:id="rId52"/>
    <p:sldId id="277" r:id="rId53"/>
    <p:sldId id="1247" r:id="rId54"/>
    <p:sldId id="1248" r:id="rId55"/>
    <p:sldId id="731" r:id="rId56"/>
    <p:sldId id="734" r:id="rId57"/>
    <p:sldId id="735" r:id="rId58"/>
    <p:sldId id="736" r:id="rId59"/>
    <p:sldId id="738" r:id="rId60"/>
    <p:sldId id="737" r:id="rId61"/>
    <p:sldId id="739" r:id="rId62"/>
    <p:sldId id="744" r:id="rId63"/>
  </p:sldIdLst>
  <p:sldSz cx="9144000" cy="6858000" type="screen4x3"/>
  <p:notesSz cx="6950075" cy="92360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4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4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4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4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666666"/>
    <a:srgbClr val="999999"/>
    <a:srgbClr val="FFFFFF"/>
    <a:srgbClr val="002F57"/>
    <a:srgbClr val="180F9B"/>
    <a:srgbClr val="201258"/>
    <a:srgbClr val="FFCC99"/>
    <a:srgbClr val="99CCFF"/>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1387"/>
    <p:restoredTop sz="87731" autoAdjust="0"/>
  </p:normalViewPr>
  <p:slideViewPr>
    <p:cSldViewPr>
      <p:cViewPr varScale="1">
        <p:scale>
          <a:sx n="115" d="100"/>
          <a:sy n="115" d="100"/>
        </p:scale>
        <p:origin x="360"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39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5513" y="4387850"/>
            <a:ext cx="5099050" cy="4156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746" tIns="45068" rIns="91746" bIns="4506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Grp="1" noRot="1" noChangeAspect="1" noChangeArrowheads="1" noTextEdit="1"/>
          </p:cNvSpPr>
          <p:nvPr>
            <p:ph type="sldImg" idx="2"/>
          </p:nvPr>
        </p:nvSpPr>
        <p:spPr bwMode="auto">
          <a:xfrm>
            <a:off x="1166813" y="692150"/>
            <a:ext cx="4618037" cy="3463925"/>
          </a:xfrm>
          <a:prstGeom prst="rect">
            <a:avLst/>
          </a:prstGeom>
          <a:noFill/>
          <a:ln w="12700">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Tree>
    <p:extLst>
      <p:ext uri="{BB962C8B-B14F-4D97-AF65-F5344CB8AC3E}">
        <p14:creationId xmlns:p14="http://schemas.microsoft.com/office/powerpoint/2010/main" val="16026476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92599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51571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 readable</a:t>
            </a:r>
          </a:p>
          <a:p>
            <a:r>
              <a:rPr lang="en-US" dirty="0"/>
              <a:t>Better error trapping</a:t>
            </a:r>
          </a:p>
          <a:p>
            <a:r>
              <a:rPr lang="en-US" dirty="0"/>
              <a:t>Easily allows new options to be added, without breaking backward compatibility</a:t>
            </a:r>
          </a:p>
          <a:p>
            <a:r>
              <a:rPr lang="en-US" dirty="0"/>
              <a:t>Most blocks support OPEN/CLOSE</a:t>
            </a:r>
          </a:p>
          <a:p>
            <a:endParaRPr lang="en-US" dirty="0"/>
          </a:p>
        </p:txBody>
      </p:sp>
    </p:spTree>
    <p:extLst>
      <p:ext uri="{BB962C8B-B14F-4D97-AF65-F5344CB8AC3E}">
        <p14:creationId xmlns:p14="http://schemas.microsoft.com/office/powerpoint/2010/main" val="181495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40663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515664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31"/>
          <p:cNvSpPr>
            <a:spLocks noChangeArrowheads="1"/>
          </p:cNvSpPr>
          <p:nvPr/>
        </p:nvSpPr>
        <p:spPr bwMode="auto">
          <a:xfrm>
            <a:off x="404813" y="6083300"/>
            <a:ext cx="2016125"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8900" tIns="44450" rIns="88900" bIns="44450">
            <a:spAutoFit/>
          </a:bodyPr>
          <a:lstStyle/>
          <a:p>
            <a:pPr defTabSz="885825">
              <a:defRPr/>
            </a:pPr>
            <a:r>
              <a:rPr lang="en-US" sz="1000" b="1">
                <a:solidFill>
                  <a:schemeClr val="bg1"/>
                </a:solidFill>
                <a:cs typeface="+mn-cs"/>
              </a:rPr>
              <a:t>U.S. Department of the Interior</a:t>
            </a:r>
          </a:p>
          <a:p>
            <a:pPr defTabSz="885825">
              <a:defRPr/>
            </a:pPr>
            <a:r>
              <a:rPr lang="en-US" sz="1000" b="1">
                <a:solidFill>
                  <a:schemeClr val="bg1"/>
                </a:solidFill>
                <a:cs typeface="+mn-cs"/>
              </a:rPr>
              <a:t>U.S. Geological Survey</a:t>
            </a:r>
          </a:p>
        </p:txBody>
      </p:sp>
      <p:pic>
        <p:nvPicPr>
          <p:cNvPr id="5" name="Picture 1033" descr="ident_4_onscreen_png"/>
          <p:cNvPicPr>
            <a:picLocks noChangeAspect="1" noChangeArrowheads="1"/>
          </p:cNvPicPr>
          <p:nvPr/>
        </p:nvPicPr>
        <p:blipFill>
          <a:blip r:embed="rId2">
            <a:lum bright="100000"/>
            <a:extLst>
              <a:ext uri="{28A0092B-C50C-407E-A947-70E740481C1C}">
                <a14:useLocalDpi xmlns:a14="http://schemas.microsoft.com/office/drawing/2010/main" val="0"/>
              </a:ext>
            </a:extLst>
          </a:blip>
          <a:srcRect/>
          <a:stretch>
            <a:fillRect/>
          </a:stretch>
        </p:blipFill>
        <p:spPr bwMode="black">
          <a:xfrm>
            <a:off x="457200" y="461963"/>
            <a:ext cx="2057400" cy="757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450" name="Rectangle 1026"/>
          <p:cNvSpPr>
            <a:spLocks noGrp="1" noChangeArrowheads="1"/>
          </p:cNvSpPr>
          <p:nvPr>
            <p:ph type="ctrTitle"/>
          </p:nvPr>
        </p:nvSpPr>
        <p:spPr>
          <a:xfrm>
            <a:off x="381000" y="2286000"/>
            <a:ext cx="8305800" cy="1143000"/>
          </a:xfrm>
        </p:spPr>
        <p:txBody>
          <a:bodyPr/>
          <a:lstStyle>
            <a:lvl1pPr>
              <a:defRPr sz="4400"/>
            </a:lvl1pPr>
          </a:lstStyle>
          <a:p>
            <a:pPr lvl="0"/>
            <a:r>
              <a:rPr lang="en-US" noProof="0"/>
              <a:t>Click to edit Master title style</a:t>
            </a:r>
          </a:p>
        </p:txBody>
      </p:sp>
      <p:sp>
        <p:nvSpPr>
          <p:cNvPr id="104451" name="Rectangle 1027"/>
          <p:cNvSpPr>
            <a:spLocks noGrp="1" noChangeArrowheads="1"/>
          </p:cNvSpPr>
          <p:nvPr>
            <p:ph type="subTitle" idx="1"/>
          </p:nvPr>
        </p:nvSpPr>
        <p:spPr>
          <a:xfrm>
            <a:off x="381000" y="3886200"/>
            <a:ext cx="8305800" cy="1752600"/>
          </a:xfrm>
        </p:spPr>
        <p:txBody>
          <a:bodyPr/>
          <a:lstStyle>
            <a:lvl1pPr marL="0" indent="0">
              <a:buFont typeface="Wingdings" charset="0"/>
              <a:buNone/>
              <a:defRPr/>
            </a:lvl1pPr>
          </a:lstStyle>
          <a:p>
            <a:pPr lvl="0"/>
            <a:r>
              <a:rPr lang="en-US" noProof="0"/>
              <a:t>Click to edit Master subtitle style</a:t>
            </a:r>
          </a:p>
        </p:txBody>
      </p:sp>
    </p:spTree>
    <p:extLst>
      <p:ext uri="{BB962C8B-B14F-4D97-AF65-F5344CB8AC3E}">
        <p14:creationId xmlns:p14="http://schemas.microsoft.com/office/powerpoint/2010/main" val="1116020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365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152400"/>
            <a:ext cx="207645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152400"/>
            <a:ext cx="607695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0621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932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874365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4933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511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5129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70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6562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61116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F57"/>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152400"/>
            <a:ext cx="83058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t>Click to edit Master </a:t>
            </a:r>
          </a:p>
        </p:txBody>
      </p:sp>
      <p:sp>
        <p:nvSpPr>
          <p:cNvPr id="1027" name="Rectangle 3"/>
          <p:cNvSpPr>
            <a:spLocks noGrp="1" noChangeArrowheads="1"/>
          </p:cNvSpPr>
          <p:nvPr>
            <p:ph type="body" idx="1"/>
          </p:nvPr>
        </p:nvSpPr>
        <p:spPr bwMode="auto">
          <a:xfrm>
            <a:off x="381000" y="1371600"/>
            <a:ext cx="8305800" cy="4495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028" name="Picture 11" descr="ident-small_4_onscreen_png"/>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black">
          <a:xfrm>
            <a:off x="457200" y="6094413"/>
            <a:ext cx="1143000" cy="420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27"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l" rtl="0" eaLnBrk="0" fontAlgn="base" hangingPunct="0">
        <a:spcBef>
          <a:spcPct val="0"/>
        </a:spcBef>
        <a:spcAft>
          <a:spcPct val="0"/>
        </a:spcAft>
        <a:defRPr sz="3600" b="1">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p:titleStyle>
    <p:body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oleObject" Target="../embeddings/oleObject1.bin"/><Relationship Id="rId7" Type="http://schemas.openxmlformats.org/officeDocument/2006/relationships/image" Target="../media/image6.wmf"/><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8.wmf"/><Relationship Id="rId10" Type="http://schemas.openxmlformats.org/officeDocument/2006/relationships/image" Target="../media/image9.png"/><Relationship Id="rId4" Type="http://schemas.openxmlformats.org/officeDocument/2006/relationships/image" Target="../media/image5.wmf"/><Relationship Id="rId9" Type="http://schemas.openxmlformats.org/officeDocument/2006/relationships/image" Target="../media/image7.w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tif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ctrTitle"/>
          </p:nvPr>
        </p:nvSpPr>
        <p:spPr/>
        <p:txBody>
          <a:bodyPr/>
          <a:lstStyle/>
          <a:p>
            <a:pPr>
              <a:defRPr/>
            </a:pPr>
            <a:r>
              <a:rPr lang="en-US" dirty="0">
                <a:cs typeface="+mj-cs"/>
              </a:rPr>
              <a:t>MODFLOW 6 Groundwater Flow (GWF) Model</a:t>
            </a:r>
          </a:p>
        </p:txBody>
      </p:sp>
      <p:sp>
        <p:nvSpPr>
          <p:cNvPr id="3" name="Subtitle 2">
            <a:extLst>
              <a:ext uri="{FF2B5EF4-FFF2-40B4-BE49-F238E27FC236}">
                <a16:creationId xmlns:a16="http://schemas.microsoft.com/office/drawing/2014/main" id="{6AECE142-7988-7F45-BE0F-F37FE0324996}"/>
              </a:ext>
            </a:extLst>
          </p:cNvPr>
          <p:cNvSpPr>
            <a:spLocks noGrp="1"/>
          </p:cNvSpPr>
          <p:nvPr>
            <p:ph type="subTitle" idx="1"/>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IDOMAIN Capability</a:t>
            </a:r>
          </a:p>
        </p:txBody>
      </p:sp>
      <p:sp>
        <p:nvSpPr>
          <p:cNvPr id="3" name="Content Placeholder 2"/>
          <p:cNvSpPr>
            <a:spLocks noGrp="1"/>
          </p:cNvSpPr>
          <p:nvPr>
            <p:ph idx="1"/>
          </p:nvPr>
        </p:nvSpPr>
        <p:spPr/>
        <p:txBody>
          <a:bodyPr/>
          <a:lstStyle/>
          <a:p>
            <a:r>
              <a:rPr lang="en-US" dirty="0"/>
              <a:t>Improve efficiency for models with large areas of inactive cells</a:t>
            </a:r>
          </a:p>
          <a:p>
            <a:r>
              <a:rPr lang="en-US" dirty="0"/>
              <a:t>Address MODFLOW limitations with discontinuous </a:t>
            </a:r>
            <a:r>
              <a:rPr lang="en-US" dirty="0" err="1"/>
              <a:t>hydrogeologic</a:t>
            </a:r>
            <a:r>
              <a:rPr lang="en-US" dirty="0"/>
              <a:t> layers</a:t>
            </a:r>
          </a:p>
        </p:txBody>
      </p:sp>
      <p:pic>
        <p:nvPicPr>
          <p:cNvPr id="4" name="Picture 3"/>
          <p:cNvPicPr>
            <a:picLocks noChangeAspect="1"/>
          </p:cNvPicPr>
          <p:nvPr/>
        </p:nvPicPr>
        <p:blipFill>
          <a:blip r:embed="rId2"/>
          <a:stretch>
            <a:fillRect/>
          </a:stretch>
        </p:blipFill>
        <p:spPr>
          <a:xfrm>
            <a:off x="1371600" y="3352800"/>
            <a:ext cx="6245475" cy="2546962"/>
          </a:xfrm>
          <a:prstGeom prst="rect">
            <a:avLst/>
          </a:prstGeom>
        </p:spPr>
      </p:pic>
    </p:spTree>
    <p:extLst>
      <p:ext uri="{BB962C8B-B14F-4D97-AF65-F5344CB8AC3E}">
        <p14:creationId xmlns:p14="http://schemas.microsoft.com/office/powerpoint/2010/main" val="860143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IDOMAIN Capability (cont.)</a:t>
            </a:r>
          </a:p>
        </p:txBody>
      </p:sp>
      <p:sp>
        <p:nvSpPr>
          <p:cNvPr id="3" name="Content Placeholder 2"/>
          <p:cNvSpPr>
            <a:spLocks noGrp="1"/>
          </p:cNvSpPr>
          <p:nvPr>
            <p:ph idx="1"/>
          </p:nvPr>
        </p:nvSpPr>
        <p:spPr>
          <a:xfrm>
            <a:off x="381000" y="1219200"/>
            <a:ext cx="8305800" cy="4495800"/>
          </a:xfrm>
        </p:spPr>
        <p:txBody>
          <a:bodyPr/>
          <a:lstStyle/>
          <a:p>
            <a:r>
              <a:rPr lang="en-US" dirty="0"/>
              <a:t>Permanently remove a cell from the simulation</a:t>
            </a:r>
          </a:p>
          <a:p>
            <a:r>
              <a:rPr lang="en-US" dirty="0"/>
              <a:t>Can be used with DIS and DISV</a:t>
            </a:r>
          </a:p>
          <a:p>
            <a:r>
              <a:rPr lang="en-US" dirty="0"/>
              <a:t>Optionally connect overlying and underlying cells</a:t>
            </a:r>
          </a:p>
        </p:txBody>
      </p:sp>
      <p:pic>
        <p:nvPicPr>
          <p:cNvPr id="4" name="Picture 3"/>
          <p:cNvPicPr>
            <a:picLocks noChangeAspect="1"/>
          </p:cNvPicPr>
          <p:nvPr/>
        </p:nvPicPr>
        <p:blipFill>
          <a:blip r:embed="rId2"/>
          <a:stretch>
            <a:fillRect/>
          </a:stretch>
        </p:blipFill>
        <p:spPr>
          <a:xfrm>
            <a:off x="2286000" y="3505200"/>
            <a:ext cx="4631057" cy="2889035"/>
          </a:xfrm>
          <a:prstGeom prst="rect">
            <a:avLst/>
          </a:prstGeom>
        </p:spPr>
      </p:pic>
    </p:spTree>
    <p:extLst>
      <p:ext uri="{BB962C8B-B14F-4D97-AF65-F5344CB8AC3E}">
        <p14:creationId xmlns:p14="http://schemas.microsoft.com/office/powerpoint/2010/main" val="29754966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00A62-E116-E742-8714-BA9A34AA2815}"/>
              </a:ext>
            </a:extLst>
          </p:cNvPr>
          <p:cNvSpPr>
            <a:spLocks noGrp="1"/>
          </p:cNvSpPr>
          <p:nvPr>
            <p:ph type="title"/>
          </p:nvPr>
        </p:nvSpPr>
        <p:spPr/>
        <p:txBody>
          <a:bodyPr/>
          <a:lstStyle/>
          <a:p>
            <a:r>
              <a:rPr lang="en-US" dirty="0"/>
              <a:t>NODE PROPERTY FLOW PACKAGE</a:t>
            </a:r>
          </a:p>
        </p:txBody>
      </p:sp>
      <p:sp>
        <p:nvSpPr>
          <p:cNvPr id="3" name="Text Placeholder 2">
            <a:extLst>
              <a:ext uri="{FF2B5EF4-FFF2-40B4-BE49-F238E27FC236}">
                <a16:creationId xmlns:a16="http://schemas.microsoft.com/office/drawing/2014/main" id="{C47FE49E-CCE2-D342-B284-ABA43A143D4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66888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85CD6-0A2E-3348-BEC2-8C40D64FD1E4}"/>
              </a:ext>
            </a:extLst>
          </p:cNvPr>
          <p:cNvSpPr>
            <a:spLocks noGrp="1"/>
          </p:cNvSpPr>
          <p:nvPr>
            <p:ph type="title"/>
          </p:nvPr>
        </p:nvSpPr>
        <p:spPr/>
        <p:txBody>
          <a:bodyPr/>
          <a:lstStyle/>
          <a:p>
            <a:r>
              <a:rPr lang="en-US" dirty="0"/>
              <a:t>Node Property Flow (NPF) Package</a:t>
            </a:r>
          </a:p>
        </p:txBody>
      </p:sp>
      <p:sp>
        <p:nvSpPr>
          <p:cNvPr id="3" name="Content Placeholder 2">
            <a:extLst>
              <a:ext uri="{FF2B5EF4-FFF2-40B4-BE49-F238E27FC236}">
                <a16:creationId xmlns:a16="http://schemas.microsoft.com/office/drawing/2014/main" id="{2AC077C5-E866-3640-8C28-36F7F9ACCA6D}"/>
              </a:ext>
            </a:extLst>
          </p:cNvPr>
          <p:cNvSpPr>
            <a:spLocks noGrp="1"/>
          </p:cNvSpPr>
          <p:nvPr>
            <p:ph idx="1"/>
          </p:nvPr>
        </p:nvSpPr>
        <p:spPr/>
        <p:txBody>
          <a:bodyPr/>
          <a:lstStyle/>
          <a:p>
            <a:r>
              <a:rPr lang="en-US" sz="2400" dirty="0"/>
              <a:t>Primary purpose is to calculate conductance between adjacent cells</a:t>
            </a:r>
          </a:p>
          <a:p>
            <a:pPr lvl="1"/>
            <a:r>
              <a:rPr lang="en-US" sz="2000" dirty="0"/>
              <a:t>Confined or convertible cells (ICONVERT)</a:t>
            </a:r>
          </a:p>
          <a:p>
            <a:pPr lvl="1"/>
            <a:r>
              <a:rPr lang="en-US" sz="2000" dirty="0"/>
              <a:t>Homogeneous or heterogenous</a:t>
            </a:r>
          </a:p>
          <a:p>
            <a:pPr lvl="1"/>
            <a:r>
              <a:rPr lang="en-US" sz="2000" dirty="0"/>
              <a:t>Isotropic or anisotropic</a:t>
            </a:r>
          </a:p>
          <a:p>
            <a:r>
              <a:rPr lang="en-US" sz="2400" dirty="0"/>
              <a:t>Handles wetting and drying (REWET, WETDRY) (</a:t>
            </a:r>
            <a:r>
              <a:rPr lang="en-US" sz="2400" dirty="0">
                <a:solidFill>
                  <a:schemeClr val="accent1"/>
                </a:solidFill>
              </a:rPr>
              <a:t>still available, but the Newton-Raphson method is much better</a:t>
            </a:r>
            <a:r>
              <a:rPr lang="en-US" sz="2400" dirty="0"/>
              <a:t>)</a:t>
            </a:r>
          </a:p>
          <a:p>
            <a:r>
              <a:rPr lang="en-US" sz="2400" dirty="0"/>
              <a:t>Can calculate the three components of specific discharge at the cell center (SAVE_SPECIFIC_DISCHARGE).  Nice for vector plots, and required for transport.</a:t>
            </a:r>
          </a:p>
        </p:txBody>
      </p:sp>
    </p:spTree>
    <p:extLst>
      <p:ext uri="{BB962C8B-B14F-4D97-AF65-F5344CB8AC3E}">
        <p14:creationId xmlns:p14="http://schemas.microsoft.com/office/powerpoint/2010/main" val="2582670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15700"/>
            <a:ext cx="8226425" cy="738664"/>
          </a:xfrm>
        </p:spPr>
        <p:txBody>
          <a:bodyPr/>
          <a:lstStyle/>
          <a:p>
            <a:r>
              <a:rPr lang="en-US" dirty="0"/>
              <a:t>Representation of Anisotropy</a:t>
            </a:r>
          </a:p>
        </p:txBody>
      </p:sp>
      <p:sp>
        <p:nvSpPr>
          <p:cNvPr id="3" name="Content Placeholder 2"/>
          <p:cNvSpPr>
            <a:spLocks noGrp="1"/>
          </p:cNvSpPr>
          <p:nvPr>
            <p:ph idx="1"/>
          </p:nvPr>
        </p:nvSpPr>
        <p:spPr>
          <a:xfrm>
            <a:off x="457200" y="1677988"/>
            <a:ext cx="8229600" cy="4337084"/>
          </a:xfrm>
        </p:spPr>
        <p:txBody>
          <a:bodyPr/>
          <a:lstStyle/>
          <a:p>
            <a:r>
              <a:rPr lang="en-US" dirty="0"/>
              <a:t>Representation of full 3D anisotropy may be required for some problems (fractured aquifers, structurally deformed aquifers)</a:t>
            </a:r>
          </a:p>
          <a:p>
            <a:endParaRPr lang="en-US" dirty="0"/>
          </a:p>
          <a:p>
            <a:endParaRPr lang="en-US" dirty="0"/>
          </a:p>
          <a:p>
            <a:endParaRPr lang="en-US" dirty="0"/>
          </a:p>
          <a:p>
            <a:endParaRPr lang="en-US" dirty="0"/>
          </a:p>
          <a:p>
            <a:r>
              <a:rPr lang="en-US" dirty="0"/>
              <a:t>Some capabilities available (LVDA, SUTRA), but needed generalized CVFD method</a:t>
            </a: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96795" y="3290696"/>
            <a:ext cx="2407901" cy="1805925"/>
          </a:xfrm>
          <a:prstGeom prst="rect">
            <a:avLst/>
          </a:prstGeom>
        </p:spPr>
      </p:pic>
      <p:pic>
        <p:nvPicPr>
          <p:cNvPr id="6" name="Picture 5"/>
          <p:cNvPicPr>
            <a:picLocks noChangeAspect="1"/>
          </p:cNvPicPr>
          <p:nvPr/>
        </p:nvPicPr>
        <p:blipFill>
          <a:blip r:embed="rId4"/>
          <a:stretch>
            <a:fillRect/>
          </a:stretch>
        </p:blipFill>
        <p:spPr>
          <a:xfrm>
            <a:off x="4859956" y="3348940"/>
            <a:ext cx="2711116" cy="1446797"/>
          </a:xfrm>
          <a:prstGeom prst="rect">
            <a:avLst/>
          </a:prstGeom>
        </p:spPr>
      </p:pic>
    </p:spTree>
    <p:extLst>
      <p:ext uri="{BB962C8B-B14F-4D97-AF65-F5344CB8AC3E}">
        <p14:creationId xmlns:p14="http://schemas.microsoft.com/office/powerpoint/2010/main" val="112043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Hydraulic Conductivity Ellipsoid</a:t>
            </a:r>
          </a:p>
        </p:txBody>
      </p:sp>
      <p:sp>
        <p:nvSpPr>
          <p:cNvPr id="3" name="Content Placeholder 2"/>
          <p:cNvSpPr>
            <a:spLocks noGrp="1"/>
          </p:cNvSpPr>
          <p:nvPr>
            <p:ph idx="1"/>
          </p:nvPr>
        </p:nvSpPr>
        <p:spPr/>
        <p:txBody>
          <a:bodyPr/>
          <a:lstStyle/>
          <a:p>
            <a:r>
              <a:rPr lang="en-US" dirty="0"/>
              <a:t>Defined by three user-provided values on a cell by cell basis</a:t>
            </a:r>
          </a:p>
          <a:p>
            <a:r>
              <a:rPr lang="en-US" dirty="0"/>
              <a:t>For </a:t>
            </a:r>
            <a:r>
              <a:rPr lang="en-US" dirty="0" err="1"/>
              <a:t>unrotated</a:t>
            </a:r>
            <a:r>
              <a:rPr lang="en-US" dirty="0"/>
              <a:t> case, </a:t>
            </a:r>
          </a:p>
          <a:p>
            <a:pPr lvl="1"/>
            <a:r>
              <a:rPr lang="en-US" dirty="0"/>
              <a:t>K11 = </a:t>
            </a:r>
            <a:r>
              <a:rPr lang="en-US" dirty="0" err="1"/>
              <a:t>Kx</a:t>
            </a:r>
            <a:endParaRPr lang="en-US" dirty="0"/>
          </a:p>
          <a:p>
            <a:pPr lvl="1"/>
            <a:r>
              <a:rPr lang="en-US" dirty="0"/>
              <a:t>K22 = </a:t>
            </a:r>
            <a:r>
              <a:rPr lang="en-US" dirty="0" err="1"/>
              <a:t>Ky</a:t>
            </a:r>
            <a:endParaRPr lang="en-US" dirty="0"/>
          </a:p>
          <a:p>
            <a:pPr lvl="1"/>
            <a:r>
              <a:rPr lang="en-US" dirty="0"/>
              <a:t>K33 = </a:t>
            </a:r>
            <a:r>
              <a:rPr lang="en-US" dirty="0" err="1"/>
              <a:t>Kz</a:t>
            </a:r>
            <a:endParaRPr lang="en-US" dirty="0"/>
          </a:p>
        </p:txBody>
      </p:sp>
      <p:pic>
        <p:nvPicPr>
          <p:cNvPr id="4" name="Picture 3" descr="ellipsoid.png"/>
          <p:cNvPicPr>
            <a:picLocks noChangeAspect="1"/>
          </p:cNvPicPr>
          <p:nvPr/>
        </p:nvPicPr>
        <p:blipFill rotWithShape="1">
          <a:blip r:embed="rId2" cstate="print">
            <a:extLst>
              <a:ext uri="{28A0092B-C50C-407E-A947-70E740481C1C}">
                <a14:useLocalDpi xmlns:a14="http://schemas.microsoft.com/office/drawing/2010/main"/>
              </a:ext>
            </a:extLst>
          </a:blip>
          <a:srcRect l="2477" t="22523" r="6694" b="26298"/>
          <a:stretch/>
        </p:blipFill>
        <p:spPr>
          <a:xfrm>
            <a:off x="1600200" y="3440668"/>
            <a:ext cx="5672668" cy="1901151"/>
          </a:xfrm>
          <a:prstGeom prst="rect">
            <a:avLst/>
          </a:prstGeom>
        </p:spPr>
      </p:pic>
      <p:sp>
        <p:nvSpPr>
          <p:cNvPr id="5" name="TextBox 4"/>
          <p:cNvSpPr txBox="1"/>
          <p:nvPr/>
        </p:nvSpPr>
        <p:spPr>
          <a:xfrm>
            <a:off x="5867400" y="4050268"/>
            <a:ext cx="578253" cy="369332"/>
          </a:xfrm>
          <a:prstGeom prst="rect">
            <a:avLst/>
          </a:prstGeom>
          <a:noFill/>
        </p:spPr>
        <p:txBody>
          <a:bodyPr wrap="none" rtlCol="0">
            <a:spAutoFit/>
          </a:bodyPr>
          <a:lstStyle/>
          <a:p>
            <a:r>
              <a:rPr lang="en-US" sz="1800" dirty="0">
                <a:solidFill>
                  <a:srgbClr val="FFFFFF"/>
                </a:solidFill>
              </a:rPr>
              <a:t>K11</a:t>
            </a:r>
          </a:p>
        </p:txBody>
      </p:sp>
      <p:sp>
        <p:nvSpPr>
          <p:cNvPr id="6" name="TextBox 5"/>
          <p:cNvSpPr txBox="1"/>
          <p:nvPr/>
        </p:nvSpPr>
        <p:spPr>
          <a:xfrm>
            <a:off x="5272015" y="4900136"/>
            <a:ext cx="595385" cy="369332"/>
          </a:xfrm>
          <a:prstGeom prst="rect">
            <a:avLst/>
          </a:prstGeom>
          <a:noFill/>
        </p:spPr>
        <p:txBody>
          <a:bodyPr wrap="none" rtlCol="0">
            <a:spAutoFit/>
          </a:bodyPr>
          <a:lstStyle/>
          <a:p>
            <a:r>
              <a:rPr lang="en-US" sz="1800" dirty="0">
                <a:solidFill>
                  <a:srgbClr val="FFFFFF"/>
                </a:solidFill>
              </a:rPr>
              <a:t>K22</a:t>
            </a:r>
          </a:p>
        </p:txBody>
      </p:sp>
      <p:sp>
        <p:nvSpPr>
          <p:cNvPr id="7" name="TextBox 6"/>
          <p:cNvSpPr txBox="1"/>
          <p:nvPr/>
        </p:nvSpPr>
        <p:spPr>
          <a:xfrm>
            <a:off x="4129015" y="5193268"/>
            <a:ext cx="595385" cy="369332"/>
          </a:xfrm>
          <a:prstGeom prst="rect">
            <a:avLst/>
          </a:prstGeom>
          <a:noFill/>
        </p:spPr>
        <p:txBody>
          <a:bodyPr wrap="none" rtlCol="0">
            <a:spAutoFit/>
          </a:bodyPr>
          <a:lstStyle/>
          <a:p>
            <a:r>
              <a:rPr lang="en-US" sz="1800" dirty="0">
                <a:solidFill>
                  <a:srgbClr val="FFFFFF"/>
                </a:solidFill>
              </a:rPr>
              <a:t>K33</a:t>
            </a:r>
          </a:p>
        </p:txBody>
      </p:sp>
    </p:spTree>
    <p:extLst>
      <p:ext uri="{BB962C8B-B14F-4D97-AF65-F5344CB8AC3E}">
        <p14:creationId xmlns:p14="http://schemas.microsoft.com/office/powerpoint/2010/main" val="3594020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Ellipsoid Rotation</a:t>
            </a:r>
          </a:p>
        </p:txBody>
      </p:sp>
      <p:sp>
        <p:nvSpPr>
          <p:cNvPr id="3" name="Content Placeholder 2"/>
          <p:cNvSpPr>
            <a:spLocks noGrp="1"/>
          </p:cNvSpPr>
          <p:nvPr>
            <p:ph idx="1"/>
          </p:nvPr>
        </p:nvSpPr>
        <p:spPr/>
        <p:txBody>
          <a:bodyPr/>
          <a:lstStyle/>
          <a:p>
            <a:r>
              <a:rPr lang="en-US" dirty="0"/>
              <a:t>Users can optionally provide ANGLE1, ANGLE2, and ANGLE3 on a cell by cell basis</a:t>
            </a:r>
          </a:p>
          <a:p>
            <a:r>
              <a:rPr lang="en-US" dirty="0"/>
              <a:t>ANGLE1 is counter-clockwise rotation in the x, y plane</a:t>
            </a:r>
          </a:p>
        </p:txBody>
      </p:sp>
      <p:pic>
        <p:nvPicPr>
          <p:cNvPr id="4" name="Picture 3" descr="angle1.png"/>
          <p:cNvPicPr>
            <a:picLocks noChangeAspect="1"/>
          </p:cNvPicPr>
          <p:nvPr/>
        </p:nvPicPr>
        <p:blipFill rotWithShape="1">
          <a:blip r:embed="rId2" cstate="print">
            <a:extLst>
              <a:ext uri="{28A0092B-C50C-407E-A947-70E740481C1C}">
                <a14:useLocalDpi xmlns:a14="http://schemas.microsoft.com/office/drawing/2010/main"/>
              </a:ext>
            </a:extLst>
          </a:blip>
          <a:srcRect r="22575"/>
          <a:stretch/>
        </p:blipFill>
        <p:spPr>
          <a:xfrm>
            <a:off x="2286000" y="2590800"/>
            <a:ext cx="5319085" cy="4086154"/>
          </a:xfrm>
          <a:prstGeom prst="rect">
            <a:avLst/>
          </a:prstGeom>
        </p:spPr>
      </p:pic>
    </p:spTree>
    <p:extLst>
      <p:ext uri="{BB962C8B-B14F-4D97-AF65-F5344CB8AC3E}">
        <p14:creationId xmlns:p14="http://schemas.microsoft.com/office/powerpoint/2010/main" val="3141553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Ellipsoid Rotation (cont.)</a:t>
            </a:r>
          </a:p>
        </p:txBody>
      </p:sp>
      <p:sp>
        <p:nvSpPr>
          <p:cNvPr id="3" name="Content Placeholder 2"/>
          <p:cNvSpPr>
            <a:spLocks noGrp="1"/>
          </p:cNvSpPr>
          <p:nvPr>
            <p:ph idx="1"/>
          </p:nvPr>
        </p:nvSpPr>
        <p:spPr/>
        <p:txBody>
          <a:bodyPr/>
          <a:lstStyle/>
          <a:p>
            <a:r>
              <a:rPr lang="en-US" dirty="0"/>
              <a:t>All three angles can be specified to represent ellipsoid orientation</a:t>
            </a:r>
          </a:p>
        </p:txBody>
      </p:sp>
      <p:pic>
        <p:nvPicPr>
          <p:cNvPr id="5" name="Picture 4" descr="angle123.png"/>
          <p:cNvPicPr>
            <a:picLocks noChangeAspect="1"/>
          </p:cNvPicPr>
          <p:nvPr/>
        </p:nvPicPr>
        <p:blipFill rotWithShape="1">
          <a:blip r:embed="rId2" cstate="print">
            <a:extLst>
              <a:ext uri="{28A0092B-C50C-407E-A947-70E740481C1C}">
                <a14:useLocalDpi xmlns:a14="http://schemas.microsoft.com/office/drawing/2010/main"/>
              </a:ext>
            </a:extLst>
          </a:blip>
          <a:srcRect r="16751"/>
          <a:stretch/>
        </p:blipFill>
        <p:spPr>
          <a:xfrm>
            <a:off x="1504758" y="1419330"/>
            <a:ext cx="7612303" cy="5438670"/>
          </a:xfrm>
          <a:prstGeom prst="rect">
            <a:avLst/>
          </a:prstGeom>
        </p:spPr>
      </p:pic>
    </p:spTree>
    <p:extLst>
      <p:ext uri="{BB962C8B-B14F-4D97-AF65-F5344CB8AC3E}">
        <p14:creationId xmlns:p14="http://schemas.microsoft.com/office/powerpoint/2010/main" val="894493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Effective Conductivity Approach</a:t>
            </a:r>
          </a:p>
        </p:txBody>
      </p:sp>
      <p:sp>
        <p:nvSpPr>
          <p:cNvPr id="10" name="Content Placeholder 9"/>
          <p:cNvSpPr>
            <a:spLocks noGrp="1"/>
          </p:cNvSpPr>
          <p:nvPr>
            <p:ph sz="half" idx="1"/>
          </p:nvPr>
        </p:nvSpPr>
        <p:spPr/>
        <p:txBody>
          <a:bodyPr/>
          <a:lstStyle/>
          <a:p>
            <a:r>
              <a:rPr lang="en-US" dirty="0"/>
              <a:t>Large errors for certain ellipsoid configurations</a:t>
            </a:r>
          </a:p>
          <a:p>
            <a:r>
              <a:rPr lang="en-US" dirty="0"/>
              <a:t>Approximate, but relatively fast</a:t>
            </a:r>
          </a:p>
          <a:p>
            <a:r>
              <a:rPr lang="en-US" dirty="0"/>
              <a:t>Simple to implement</a:t>
            </a:r>
          </a:p>
        </p:txBody>
      </p:sp>
      <p:sp>
        <p:nvSpPr>
          <p:cNvPr id="11" name="Content Placeholder 10"/>
          <p:cNvSpPr>
            <a:spLocks noGrp="1"/>
          </p:cNvSpPr>
          <p:nvPr>
            <p:ph sz="half" idx="2"/>
          </p:nvPr>
        </p:nvSpPr>
        <p:spPr/>
        <p:txBody>
          <a:bodyPr/>
          <a:lstStyle/>
          <a:p>
            <a:endParaRPr lang="en-US"/>
          </a:p>
        </p:txBody>
      </p:sp>
      <p:pic>
        <p:nvPicPr>
          <p:cNvPr id="4" name="Picture 3"/>
          <p:cNvPicPr>
            <a:picLocks noChangeAspect="1"/>
          </p:cNvPicPr>
          <p:nvPr/>
        </p:nvPicPr>
        <p:blipFill>
          <a:blip r:embed="rId2"/>
          <a:stretch>
            <a:fillRect/>
          </a:stretch>
        </p:blipFill>
        <p:spPr>
          <a:xfrm>
            <a:off x="5136379" y="1351095"/>
            <a:ext cx="3398021" cy="2458905"/>
          </a:xfrm>
          <a:prstGeom prst="rect">
            <a:avLst/>
          </a:prstGeom>
        </p:spPr>
      </p:pic>
      <p:pic>
        <p:nvPicPr>
          <p:cNvPr id="7" name="Picture 6"/>
          <p:cNvPicPr>
            <a:picLocks noChangeAspect="1"/>
          </p:cNvPicPr>
          <p:nvPr/>
        </p:nvPicPr>
        <p:blipFill>
          <a:blip r:embed="rId3"/>
          <a:stretch>
            <a:fillRect/>
          </a:stretch>
        </p:blipFill>
        <p:spPr>
          <a:xfrm>
            <a:off x="5791200" y="4243578"/>
            <a:ext cx="2307356" cy="633222"/>
          </a:xfrm>
          <a:prstGeom prst="rect">
            <a:avLst/>
          </a:prstGeom>
        </p:spPr>
      </p:pic>
      <p:pic>
        <p:nvPicPr>
          <p:cNvPr id="9" name="Picture 8"/>
          <p:cNvPicPr>
            <a:picLocks noChangeAspect="1"/>
          </p:cNvPicPr>
          <p:nvPr/>
        </p:nvPicPr>
        <p:blipFill>
          <a:blip r:embed="rId4"/>
          <a:stretch>
            <a:fillRect/>
          </a:stretch>
        </p:blipFill>
        <p:spPr>
          <a:xfrm>
            <a:off x="5838851" y="5410200"/>
            <a:ext cx="2162149" cy="713719"/>
          </a:xfrm>
          <a:prstGeom prst="rect">
            <a:avLst/>
          </a:prstGeom>
        </p:spPr>
      </p:pic>
    </p:spTree>
    <p:extLst>
      <p:ext uri="{BB962C8B-B14F-4D97-AF65-F5344CB8AC3E}">
        <p14:creationId xmlns:p14="http://schemas.microsoft.com/office/powerpoint/2010/main" val="39048757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XT3D Approach</a:t>
            </a:r>
          </a:p>
        </p:txBody>
      </p:sp>
      <p:sp>
        <p:nvSpPr>
          <p:cNvPr id="8" name="Content Placeholder 7"/>
          <p:cNvSpPr>
            <a:spLocks noGrp="1"/>
          </p:cNvSpPr>
          <p:nvPr>
            <p:ph sz="half" idx="1"/>
          </p:nvPr>
        </p:nvSpPr>
        <p:spPr/>
        <p:txBody>
          <a:bodyPr/>
          <a:lstStyle/>
          <a:p>
            <a:r>
              <a:rPr lang="en-US" dirty="0"/>
              <a:t>General and robust handling of anisotropy</a:t>
            </a:r>
          </a:p>
          <a:p>
            <a:r>
              <a:rPr lang="en-US" dirty="0"/>
              <a:t>Computationally expensive</a:t>
            </a:r>
          </a:p>
          <a:p>
            <a:r>
              <a:rPr lang="en-US" dirty="0"/>
              <a:t>Improves flow solution for certain grid types</a:t>
            </a:r>
          </a:p>
          <a:p>
            <a:r>
              <a:rPr lang="en-US" dirty="0"/>
              <a:t>More on this later</a:t>
            </a:r>
          </a:p>
        </p:txBody>
      </p:sp>
      <p:sp>
        <p:nvSpPr>
          <p:cNvPr id="9" name="Content Placeholder 8"/>
          <p:cNvSpPr>
            <a:spLocks noGrp="1"/>
          </p:cNvSpPr>
          <p:nvPr>
            <p:ph sz="half" idx="2"/>
          </p:nvPr>
        </p:nvSpPr>
        <p:spPr/>
        <p:txBody>
          <a:bodyPr/>
          <a:lstStyle/>
          <a:p>
            <a:endParaRPr lang="en-US" dirty="0"/>
          </a:p>
        </p:txBody>
      </p:sp>
      <p:pic>
        <p:nvPicPr>
          <p:cNvPr id="5" name="Picture 4"/>
          <p:cNvPicPr>
            <a:picLocks noChangeAspect="1"/>
          </p:cNvPicPr>
          <p:nvPr/>
        </p:nvPicPr>
        <p:blipFill>
          <a:blip r:embed="rId2"/>
          <a:stretch>
            <a:fillRect/>
          </a:stretch>
        </p:blipFill>
        <p:spPr>
          <a:xfrm>
            <a:off x="5594682" y="3789378"/>
            <a:ext cx="2352084" cy="1273797"/>
          </a:xfrm>
          <a:prstGeom prst="rect">
            <a:avLst/>
          </a:prstGeom>
        </p:spPr>
      </p:pic>
      <p:pic>
        <p:nvPicPr>
          <p:cNvPr id="6" name="Picture 5"/>
          <p:cNvPicPr>
            <a:picLocks noChangeAspect="1"/>
          </p:cNvPicPr>
          <p:nvPr/>
        </p:nvPicPr>
        <p:blipFill>
          <a:blip r:embed="rId3"/>
          <a:stretch>
            <a:fillRect/>
          </a:stretch>
        </p:blipFill>
        <p:spPr>
          <a:xfrm>
            <a:off x="4451682" y="5389578"/>
            <a:ext cx="4692318" cy="955644"/>
          </a:xfrm>
          <a:prstGeom prst="rect">
            <a:avLst/>
          </a:prstGeom>
        </p:spPr>
      </p:pic>
    </p:spTree>
    <p:extLst>
      <p:ext uri="{BB962C8B-B14F-4D97-AF65-F5344CB8AC3E}">
        <p14:creationId xmlns:p14="http://schemas.microsoft.com/office/powerpoint/2010/main" val="3752851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E12625-E57A-BD44-B0BF-74E8C82123CD}"/>
              </a:ext>
            </a:extLst>
          </p:cNvPr>
          <p:cNvSpPr>
            <a:spLocks noGrp="1"/>
          </p:cNvSpPr>
          <p:nvPr>
            <p:ph type="title"/>
          </p:nvPr>
        </p:nvSpPr>
        <p:spPr/>
        <p:txBody>
          <a:bodyPr/>
          <a:lstStyle/>
          <a:p>
            <a:r>
              <a:rPr lang="en-US" dirty="0"/>
              <a:t>GWF Documentation</a:t>
            </a:r>
          </a:p>
        </p:txBody>
      </p:sp>
      <p:pic>
        <p:nvPicPr>
          <p:cNvPr id="5" name="Picture 4">
            <a:extLst>
              <a:ext uri="{FF2B5EF4-FFF2-40B4-BE49-F238E27FC236}">
                <a16:creationId xmlns:a16="http://schemas.microsoft.com/office/drawing/2014/main" id="{E0831E32-BE9C-E34E-88EE-83A149713EC7}"/>
              </a:ext>
            </a:extLst>
          </p:cNvPr>
          <p:cNvPicPr>
            <a:picLocks noChangeAspect="1"/>
          </p:cNvPicPr>
          <p:nvPr/>
        </p:nvPicPr>
        <p:blipFill>
          <a:blip r:embed="rId2"/>
          <a:stretch>
            <a:fillRect/>
          </a:stretch>
        </p:blipFill>
        <p:spPr>
          <a:xfrm>
            <a:off x="1371600" y="1493419"/>
            <a:ext cx="3003319" cy="3871161"/>
          </a:xfrm>
          <a:prstGeom prst="rect">
            <a:avLst/>
          </a:prstGeom>
        </p:spPr>
      </p:pic>
      <p:pic>
        <p:nvPicPr>
          <p:cNvPr id="6" name="Picture 5">
            <a:extLst>
              <a:ext uri="{FF2B5EF4-FFF2-40B4-BE49-F238E27FC236}">
                <a16:creationId xmlns:a16="http://schemas.microsoft.com/office/drawing/2014/main" id="{BC89823D-EDF1-2F40-896D-0C0085999BE0}"/>
              </a:ext>
            </a:extLst>
          </p:cNvPr>
          <p:cNvPicPr>
            <a:picLocks noChangeAspect="1"/>
          </p:cNvPicPr>
          <p:nvPr/>
        </p:nvPicPr>
        <p:blipFill>
          <a:blip r:embed="rId3"/>
          <a:stretch>
            <a:fillRect/>
          </a:stretch>
        </p:blipFill>
        <p:spPr>
          <a:xfrm>
            <a:off x="5029200" y="1493419"/>
            <a:ext cx="2975558" cy="3871161"/>
          </a:xfrm>
          <a:prstGeom prst="rect">
            <a:avLst/>
          </a:prstGeom>
        </p:spPr>
      </p:pic>
    </p:spTree>
    <p:extLst>
      <p:ext uri="{BB962C8B-B14F-4D97-AF65-F5344CB8AC3E}">
        <p14:creationId xmlns:p14="http://schemas.microsoft.com/office/powerpoint/2010/main" val="2963624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15700"/>
            <a:ext cx="8226425" cy="738664"/>
          </a:xfrm>
        </p:spPr>
        <p:txBody>
          <a:bodyPr/>
          <a:lstStyle/>
          <a:p>
            <a:r>
              <a:rPr lang="en-US" dirty="0"/>
              <a:t>Groundwater Flow Equation</a:t>
            </a:r>
          </a:p>
        </p:txBody>
      </p:sp>
      <p:sp>
        <p:nvSpPr>
          <p:cNvPr id="3" name="Content Placeholder 2"/>
          <p:cNvSpPr>
            <a:spLocks noGrp="1"/>
          </p:cNvSpPr>
          <p:nvPr>
            <p:ph idx="1"/>
          </p:nvPr>
        </p:nvSpPr>
        <p:spPr>
          <a:xfrm>
            <a:off x="457200" y="1677988"/>
            <a:ext cx="8229600" cy="2638158"/>
          </a:xfrm>
        </p:spPr>
        <p:txBody>
          <a:bodyPr/>
          <a:lstStyle/>
          <a:p>
            <a:r>
              <a:rPr lang="en-US" dirty="0"/>
              <a:t>Traditional MODFLOW</a:t>
            </a:r>
          </a:p>
          <a:p>
            <a:endParaRPr lang="en-US" dirty="0"/>
          </a:p>
          <a:p>
            <a:pPr marL="0" indent="0">
              <a:buNone/>
            </a:pPr>
            <a:endParaRPr lang="en-US" dirty="0"/>
          </a:p>
          <a:p>
            <a:endParaRPr lang="en-US" dirty="0"/>
          </a:p>
          <a:p>
            <a:r>
              <a:rPr lang="en-US" dirty="0"/>
              <a:t>Generalized 3D Anisotropic Flow</a:t>
            </a:r>
          </a:p>
        </p:txBody>
      </p:sp>
      <p:pic>
        <p:nvPicPr>
          <p:cNvPr id="7" name="Picture 6"/>
          <p:cNvPicPr>
            <a:picLocks noChangeAspect="1"/>
          </p:cNvPicPr>
          <p:nvPr/>
        </p:nvPicPr>
        <p:blipFill>
          <a:blip r:embed="rId2"/>
          <a:stretch>
            <a:fillRect/>
          </a:stretch>
        </p:blipFill>
        <p:spPr>
          <a:xfrm>
            <a:off x="1549400" y="2408285"/>
            <a:ext cx="6032500" cy="825500"/>
          </a:xfrm>
          <a:prstGeom prst="rect">
            <a:avLst/>
          </a:prstGeom>
        </p:spPr>
      </p:pic>
      <p:pic>
        <p:nvPicPr>
          <p:cNvPr id="8" name="Picture 7"/>
          <p:cNvPicPr>
            <a:picLocks noChangeAspect="1"/>
          </p:cNvPicPr>
          <p:nvPr/>
        </p:nvPicPr>
        <p:blipFill>
          <a:blip r:embed="rId3"/>
          <a:stretch>
            <a:fillRect/>
          </a:stretch>
        </p:blipFill>
        <p:spPr>
          <a:xfrm>
            <a:off x="1433754" y="4368233"/>
            <a:ext cx="6477000" cy="1397000"/>
          </a:xfrm>
          <a:prstGeom prst="rect">
            <a:avLst/>
          </a:prstGeom>
        </p:spPr>
      </p:pic>
    </p:spTree>
    <p:extLst>
      <p:ext uri="{BB962C8B-B14F-4D97-AF65-F5344CB8AC3E}">
        <p14:creationId xmlns:p14="http://schemas.microsoft.com/office/powerpoint/2010/main" val="407885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E8CFC-8F14-1248-BB59-85017AC66C17}"/>
              </a:ext>
            </a:extLst>
          </p:cNvPr>
          <p:cNvSpPr>
            <a:spLocks noGrp="1"/>
          </p:cNvSpPr>
          <p:nvPr>
            <p:ph type="title"/>
          </p:nvPr>
        </p:nvSpPr>
        <p:spPr/>
        <p:txBody>
          <a:bodyPr/>
          <a:lstStyle/>
          <a:p>
            <a:r>
              <a:rPr lang="en-US" dirty="0"/>
              <a:t>Vertical Conductance Options</a:t>
            </a:r>
          </a:p>
        </p:txBody>
      </p:sp>
      <p:sp>
        <p:nvSpPr>
          <p:cNvPr id="3" name="Content Placeholder 2">
            <a:extLst>
              <a:ext uri="{FF2B5EF4-FFF2-40B4-BE49-F238E27FC236}">
                <a16:creationId xmlns:a16="http://schemas.microsoft.com/office/drawing/2014/main" id="{F154B814-2BEB-0743-9794-F83D83BBE3DD}"/>
              </a:ext>
            </a:extLst>
          </p:cNvPr>
          <p:cNvSpPr>
            <a:spLocks noGrp="1"/>
          </p:cNvSpPr>
          <p:nvPr>
            <p:ph idx="1"/>
          </p:nvPr>
        </p:nvSpPr>
        <p:spPr/>
        <p:txBody>
          <a:bodyPr/>
          <a:lstStyle/>
          <a:p>
            <a:r>
              <a:rPr lang="en-US" dirty="0"/>
              <a:t>Default (stable)</a:t>
            </a:r>
          </a:p>
          <a:p>
            <a:r>
              <a:rPr lang="en-US" dirty="0"/>
              <a:t>Others</a:t>
            </a:r>
          </a:p>
          <a:p>
            <a:pPr lvl="1"/>
            <a:r>
              <a:rPr lang="en-US" dirty="0"/>
              <a:t>VARIABLECV</a:t>
            </a:r>
          </a:p>
          <a:p>
            <a:pPr lvl="1"/>
            <a:r>
              <a:rPr lang="en-US" dirty="0"/>
              <a:t>DEWATERED</a:t>
            </a:r>
          </a:p>
          <a:p>
            <a:pPr lvl="1"/>
            <a:r>
              <a:rPr lang="en-US" dirty="0"/>
              <a:t>PERCHED</a:t>
            </a:r>
          </a:p>
          <a:p>
            <a:endParaRPr lang="en-US" dirty="0"/>
          </a:p>
        </p:txBody>
      </p:sp>
      <p:pic>
        <p:nvPicPr>
          <p:cNvPr id="4" name="Picture 5">
            <a:extLst>
              <a:ext uri="{FF2B5EF4-FFF2-40B4-BE49-F238E27FC236}">
                <a16:creationId xmlns:a16="http://schemas.microsoft.com/office/drawing/2014/main" id="{724F4C01-D37F-B040-9E96-3854BDC6A07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1176759"/>
            <a:ext cx="2493853" cy="44238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A36F318E-089B-734C-AA26-7730475DEB76}"/>
              </a:ext>
            </a:extLst>
          </p:cNvPr>
          <p:cNvSpPr txBox="1"/>
          <p:nvPr/>
        </p:nvSpPr>
        <p:spPr>
          <a:xfrm>
            <a:off x="2743200" y="5092692"/>
            <a:ext cx="3200400" cy="1015663"/>
          </a:xfrm>
          <a:prstGeom prst="rect">
            <a:avLst/>
          </a:prstGeom>
          <a:noFill/>
        </p:spPr>
        <p:txBody>
          <a:bodyPr wrap="square" rtlCol="0">
            <a:spAutoFit/>
          </a:bodyPr>
          <a:lstStyle/>
          <a:p>
            <a:r>
              <a:rPr lang="en-US" sz="2000" dirty="0">
                <a:solidFill>
                  <a:srgbClr val="FFFFFF"/>
                </a:solidFill>
              </a:rPr>
              <a:t>Vertical conductance calculation: DEFAULT (most stable)</a:t>
            </a:r>
          </a:p>
        </p:txBody>
      </p:sp>
      <p:pic>
        <p:nvPicPr>
          <p:cNvPr id="6" name="Picture 5">
            <a:extLst>
              <a:ext uri="{FF2B5EF4-FFF2-40B4-BE49-F238E27FC236}">
                <a16:creationId xmlns:a16="http://schemas.microsoft.com/office/drawing/2014/main" id="{A4E5793F-6818-EC4C-A341-8EFB3BA76213}"/>
              </a:ext>
            </a:extLst>
          </p:cNvPr>
          <p:cNvPicPr>
            <a:picLocks noChangeAspect="1"/>
          </p:cNvPicPr>
          <p:nvPr/>
        </p:nvPicPr>
        <p:blipFill>
          <a:blip r:embed="rId3"/>
          <a:stretch>
            <a:fillRect/>
          </a:stretch>
        </p:blipFill>
        <p:spPr>
          <a:xfrm>
            <a:off x="4748541" y="5886464"/>
            <a:ext cx="4166859" cy="776695"/>
          </a:xfrm>
          <a:prstGeom prst="rect">
            <a:avLst/>
          </a:prstGeom>
        </p:spPr>
      </p:pic>
    </p:spTree>
    <p:extLst>
      <p:ext uri="{BB962C8B-B14F-4D97-AF65-F5344CB8AC3E}">
        <p14:creationId xmlns:p14="http://schemas.microsoft.com/office/powerpoint/2010/main" val="3970187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00A62-E116-E742-8714-BA9A34AA2815}"/>
              </a:ext>
            </a:extLst>
          </p:cNvPr>
          <p:cNvSpPr>
            <a:spLocks noGrp="1"/>
          </p:cNvSpPr>
          <p:nvPr>
            <p:ph type="title"/>
          </p:nvPr>
        </p:nvSpPr>
        <p:spPr/>
        <p:txBody>
          <a:bodyPr/>
          <a:lstStyle/>
          <a:p>
            <a:r>
              <a:rPr lang="en-US" dirty="0"/>
              <a:t>storage</a:t>
            </a:r>
          </a:p>
        </p:txBody>
      </p:sp>
      <p:sp>
        <p:nvSpPr>
          <p:cNvPr id="3" name="Text Placeholder 2">
            <a:extLst>
              <a:ext uri="{FF2B5EF4-FFF2-40B4-BE49-F238E27FC236}">
                <a16:creationId xmlns:a16="http://schemas.microsoft.com/office/drawing/2014/main" id="{C47FE49E-CCE2-D342-B284-ABA43A143D4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49472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(STO) Package</a:t>
            </a:r>
          </a:p>
        </p:txBody>
      </p:sp>
      <p:sp>
        <p:nvSpPr>
          <p:cNvPr id="5" name="Content Placeholder 4"/>
          <p:cNvSpPr>
            <a:spLocks noGrp="1"/>
          </p:cNvSpPr>
          <p:nvPr>
            <p:ph idx="1"/>
          </p:nvPr>
        </p:nvSpPr>
        <p:spPr>
          <a:xfrm>
            <a:off x="457200" y="1677988"/>
            <a:ext cx="8229600" cy="1308563"/>
          </a:xfrm>
        </p:spPr>
        <p:txBody>
          <a:bodyPr/>
          <a:lstStyle/>
          <a:p>
            <a:r>
              <a:rPr lang="en-US" sz="2400" dirty="0"/>
              <a:t>Steady state if STO Package not specified for a simulation</a:t>
            </a:r>
          </a:p>
          <a:p>
            <a:r>
              <a:rPr lang="en-US" sz="2400" dirty="0"/>
              <a:t>Cells are treated as confined or convertible (ICONVERT)</a:t>
            </a:r>
          </a:p>
          <a:p>
            <a:r>
              <a:rPr lang="en-US" sz="2400" dirty="0"/>
              <a:t>Aquifer storage properties (SS and SY) are specified</a:t>
            </a:r>
          </a:p>
          <a:p>
            <a:r>
              <a:rPr lang="en-US" sz="2400" dirty="0"/>
              <a:t>Individual stress periods are marked as steady state or transient</a:t>
            </a:r>
          </a:p>
        </p:txBody>
      </p:sp>
      <p:pic>
        <p:nvPicPr>
          <p:cNvPr id="7" name="Picture 6">
            <a:extLst>
              <a:ext uri="{FF2B5EF4-FFF2-40B4-BE49-F238E27FC236}">
                <a16:creationId xmlns:a16="http://schemas.microsoft.com/office/drawing/2014/main" id="{A87A2F92-0538-8247-8AED-1D4810F068E1}"/>
              </a:ext>
            </a:extLst>
          </p:cNvPr>
          <p:cNvPicPr>
            <a:picLocks noChangeAspect="1"/>
          </p:cNvPicPr>
          <p:nvPr/>
        </p:nvPicPr>
        <p:blipFill>
          <a:blip r:embed="rId2"/>
          <a:stretch>
            <a:fillRect/>
          </a:stretch>
        </p:blipFill>
        <p:spPr>
          <a:xfrm>
            <a:off x="3048000" y="5775486"/>
            <a:ext cx="3877949" cy="364884"/>
          </a:xfrm>
          <a:prstGeom prst="rect">
            <a:avLst/>
          </a:prstGeom>
        </p:spPr>
      </p:pic>
      <p:pic>
        <p:nvPicPr>
          <p:cNvPr id="8" name="Picture 7">
            <a:extLst>
              <a:ext uri="{FF2B5EF4-FFF2-40B4-BE49-F238E27FC236}">
                <a16:creationId xmlns:a16="http://schemas.microsoft.com/office/drawing/2014/main" id="{0E875D27-82C0-C747-81FD-08B7F1AA44F2}"/>
              </a:ext>
            </a:extLst>
          </p:cNvPr>
          <p:cNvPicPr>
            <a:picLocks noChangeAspect="1"/>
          </p:cNvPicPr>
          <p:nvPr/>
        </p:nvPicPr>
        <p:blipFill>
          <a:blip r:embed="rId3"/>
          <a:stretch>
            <a:fillRect/>
          </a:stretch>
        </p:blipFill>
        <p:spPr>
          <a:xfrm>
            <a:off x="3039749" y="5182472"/>
            <a:ext cx="3525408" cy="401038"/>
          </a:xfrm>
          <a:prstGeom prst="rect">
            <a:avLst/>
          </a:prstGeom>
        </p:spPr>
      </p:pic>
      <p:pic>
        <p:nvPicPr>
          <p:cNvPr id="9" name="Picture 8">
            <a:extLst>
              <a:ext uri="{FF2B5EF4-FFF2-40B4-BE49-F238E27FC236}">
                <a16:creationId xmlns:a16="http://schemas.microsoft.com/office/drawing/2014/main" id="{7387125F-97F4-1240-A834-87D47652E1CA}"/>
              </a:ext>
            </a:extLst>
          </p:cNvPr>
          <p:cNvPicPr>
            <a:picLocks noChangeAspect="1"/>
          </p:cNvPicPr>
          <p:nvPr/>
        </p:nvPicPr>
        <p:blipFill>
          <a:blip r:embed="rId4"/>
          <a:stretch>
            <a:fillRect/>
          </a:stretch>
        </p:blipFill>
        <p:spPr>
          <a:xfrm>
            <a:off x="3344549" y="4496672"/>
            <a:ext cx="3024718" cy="410294"/>
          </a:xfrm>
          <a:prstGeom prst="rect">
            <a:avLst/>
          </a:prstGeom>
        </p:spPr>
      </p:pic>
    </p:spTree>
    <p:extLst>
      <p:ext uri="{BB962C8B-B14F-4D97-AF65-F5344CB8AC3E}">
        <p14:creationId xmlns:p14="http://schemas.microsoft.com/office/powerpoint/2010/main" val="706347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00A62-E116-E742-8714-BA9A34AA2815}"/>
              </a:ext>
            </a:extLst>
          </p:cNvPr>
          <p:cNvSpPr>
            <a:spLocks noGrp="1"/>
          </p:cNvSpPr>
          <p:nvPr>
            <p:ph type="title"/>
          </p:nvPr>
        </p:nvSpPr>
        <p:spPr/>
        <p:txBody>
          <a:bodyPr/>
          <a:lstStyle/>
          <a:p>
            <a:r>
              <a:rPr lang="en-US" dirty="0"/>
              <a:t>Traditional stress packages</a:t>
            </a:r>
          </a:p>
        </p:txBody>
      </p:sp>
      <p:sp>
        <p:nvSpPr>
          <p:cNvPr id="3" name="Text Placeholder 2">
            <a:extLst>
              <a:ext uri="{FF2B5EF4-FFF2-40B4-BE49-F238E27FC236}">
                <a16:creationId xmlns:a16="http://schemas.microsoft.com/office/drawing/2014/main" id="{C47FE49E-CCE2-D342-B284-ABA43A143D4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21298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A5C0F4-1FB4-DC4F-844D-5D0F6D262B59}"/>
              </a:ext>
            </a:extLst>
          </p:cNvPr>
          <p:cNvSpPr>
            <a:spLocks noGrp="1"/>
          </p:cNvSpPr>
          <p:nvPr>
            <p:ph type="title"/>
          </p:nvPr>
        </p:nvSpPr>
        <p:spPr/>
        <p:txBody>
          <a:bodyPr/>
          <a:lstStyle/>
          <a:p>
            <a:r>
              <a:rPr lang="en-US" dirty="0"/>
              <a:t>Traditional Packages</a:t>
            </a:r>
          </a:p>
        </p:txBody>
      </p:sp>
      <p:sp>
        <p:nvSpPr>
          <p:cNvPr id="5" name="Content Placeholder 4">
            <a:extLst>
              <a:ext uri="{FF2B5EF4-FFF2-40B4-BE49-F238E27FC236}">
                <a16:creationId xmlns:a16="http://schemas.microsoft.com/office/drawing/2014/main" id="{EB3E8297-CC30-234B-A150-C952944ACA69}"/>
              </a:ext>
            </a:extLst>
          </p:cNvPr>
          <p:cNvSpPr>
            <a:spLocks noGrp="1"/>
          </p:cNvSpPr>
          <p:nvPr>
            <p:ph idx="1"/>
          </p:nvPr>
        </p:nvSpPr>
        <p:spPr/>
        <p:txBody>
          <a:bodyPr/>
          <a:lstStyle/>
          <a:p>
            <a:r>
              <a:rPr lang="en-US" sz="2400" dirty="0"/>
              <a:t>Specified head (CHD) Package</a:t>
            </a:r>
          </a:p>
          <a:p>
            <a:pPr lvl="1"/>
            <a:r>
              <a:rPr lang="en-US" sz="2000" dirty="0"/>
              <a:t>No more IBOUND.  Must use CHD</a:t>
            </a:r>
          </a:p>
          <a:p>
            <a:pPr lvl="1"/>
            <a:r>
              <a:rPr lang="en-US" sz="2000" dirty="0"/>
              <a:t>Can turn CHD cells on and off by stress period</a:t>
            </a:r>
          </a:p>
          <a:p>
            <a:r>
              <a:rPr lang="en-US" sz="2400" dirty="0"/>
              <a:t>Well (WEL) Package</a:t>
            </a:r>
          </a:p>
          <a:p>
            <a:r>
              <a:rPr lang="en-US" sz="2400" dirty="0"/>
              <a:t>Recharge (RCH) Package</a:t>
            </a:r>
          </a:p>
          <a:p>
            <a:pPr lvl="1"/>
            <a:r>
              <a:rPr lang="en-US" sz="2000" dirty="0"/>
              <a:t>Array-based or list based</a:t>
            </a:r>
          </a:p>
          <a:p>
            <a:r>
              <a:rPr lang="en-US" sz="2400" dirty="0"/>
              <a:t>River (RIV) Package</a:t>
            </a:r>
          </a:p>
          <a:p>
            <a:r>
              <a:rPr lang="en-US" sz="2400" dirty="0"/>
              <a:t>General-Head Boundary (GHB) Package</a:t>
            </a:r>
          </a:p>
          <a:p>
            <a:r>
              <a:rPr lang="en-US" sz="2400" dirty="0"/>
              <a:t>Drain (DRN) Package</a:t>
            </a:r>
          </a:p>
          <a:p>
            <a:r>
              <a:rPr lang="en-US" sz="2400" dirty="0"/>
              <a:t>Evapotranspiration (EVT) Package</a:t>
            </a:r>
          </a:p>
          <a:p>
            <a:pPr lvl="1"/>
            <a:r>
              <a:rPr lang="en-US" sz="2000" dirty="0"/>
              <a:t>Array-based or list based</a:t>
            </a:r>
          </a:p>
        </p:txBody>
      </p:sp>
    </p:spTree>
    <p:extLst>
      <p:ext uri="{BB962C8B-B14F-4D97-AF65-F5344CB8AC3E}">
        <p14:creationId xmlns:p14="http://schemas.microsoft.com/office/powerpoint/2010/main" val="942883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00A62-E116-E742-8714-BA9A34AA2815}"/>
              </a:ext>
            </a:extLst>
          </p:cNvPr>
          <p:cNvSpPr>
            <a:spLocks noGrp="1"/>
          </p:cNvSpPr>
          <p:nvPr>
            <p:ph type="title"/>
          </p:nvPr>
        </p:nvSpPr>
        <p:spPr/>
        <p:txBody>
          <a:bodyPr/>
          <a:lstStyle/>
          <a:p>
            <a:r>
              <a:rPr lang="en-US" dirty="0"/>
              <a:t>Advanced packages</a:t>
            </a:r>
          </a:p>
        </p:txBody>
      </p:sp>
      <p:sp>
        <p:nvSpPr>
          <p:cNvPr id="3" name="Text Placeholder 2">
            <a:extLst>
              <a:ext uri="{FF2B5EF4-FFF2-40B4-BE49-F238E27FC236}">
                <a16:creationId xmlns:a16="http://schemas.microsoft.com/office/drawing/2014/main" id="{C47FE49E-CCE2-D342-B284-ABA43A143D4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086404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A5C0F4-1FB4-DC4F-844D-5D0F6D262B59}"/>
              </a:ext>
            </a:extLst>
          </p:cNvPr>
          <p:cNvSpPr>
            <a:spLocks noGrp="1"/>
          </p:cNvSpPr>
          <p:nvPr>
            <p:ph type="title"/>
          </p:nvPr>
        </p:nvSpPr>
        <p:spPr/>
        <p:txBody>
          <a:bodyPr/>
          <a:lstStyle/>
          <a:p>
            <a:r>
              <a:rPr lang="en-US" dirty="0"/>
              <a:t>Advanced Packages</a:t>
            </a:r>
          </a:p>
        </p:txBody>
      </p:sp>
      <p:sp>
        <p:nvSpPr>
          <p:cNvPr id="5" name="Content Placeholder 4">
            <a:extLst>
              <a:ext uri="{FF2B5EF4-FFF2-40B4-BE49-F238E27FC236}">
                <a16:creationId xmlns:a16="http://schemas.microsoft.com/office/drawing/2014/main" id="{EB3E8297-CC30-234B-A150-C952944ACA69}"/>
              </a:ext>
            </a:extLst>
          </p:cNvPr>
          <p:cNvSpPr>
            <a:spLocks noGrp="1"/>
          </p:cNvSpPr>
          <p:nvPr>
            <p:ph idx="1"/>
          </p:nvPr>
        </p:nvSpPr>
        <p:spPr/>
        <p:txBody>
          <a:bodyPr/>
          <a:lstStyle/>
          <a:p>
            <a:r>
              <a:rPr lang="en-US" dirty="0"/>
              <a:t>Multi-Aquifer Well (MAW) Package</a:t>
            </a:r>
          </a:p>
          <a:p>
            <a:r>
              <a:rPr lang="en-US" dirty="0"/>
              <a:t>Stream-Flow Routing (SFR) Package</a:t>
            </a:r>
          </a:p>
          <a:p>
            <a:r>
              <a:rPr lang="en-US" dirty="0"/>
              <a:t>Lake (LAK) Package</a:t>
            </a:r>
          </a:p>
          <a:p>
            <a:r>
              <a:rPr lang="en-US" dirty="0"/>
              <a:t>Unsaturated Zone Flow (UZF) Package</a:t>
            </a:r>
          </a:p>
          <a:p>
            <a:r>
              <a:rPr lang="en-US" dirty="0"/>
              <a:t>Water Mover (MVR) Package</a:t>
            </a:r>
          </a:p>
          <a:p>
            <a:endParaRPr lang="en-US" dirty="0"/>
          </a:p>
          <a:p>
            <a:r>
              <a:rPr lang="en-US" dirty="0"/>
              <a:t>More on these later…</a:t>
            </a:r>
          </a:p>
        </p:txBody>
      </p:sp>
    </p:spTree>
    <p:extLst>
      <p:ext uri="{BB962C8B-B14F-4D97-AF65-F5344CB8AC3E}">
        <p14:creationId xmlns:p14="http://schemas.microsoft.com/office/powerpoint/2010/main" val="560494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 GWF Packages</a:t>
            </a:r>
          </a:p>
        </p:txBody>
      </p:sp>
      <p:pic>
        <p:nvPicPr>
          <p:cNvPr id="4" name="Picture 3"/>
          <p:cNvPicPr>
            <a:picLocks noChangeAspect="1"/>
          </p:cNvPicPr>
          <p:nvPr/>
        </p:nvPicPr>
        <p:blipFill>
          <a:blip r:embed="rId2"/>
          <a:stretch>
            <a:fillRect/>
          </a:stretch>
        </p:blipFill>
        <p:spPr>
          <a:xfrm>
            <a:off x="1981200" y="1219200"/>
            <a:ext cx="5671820" cy="5085080"/>
          </a:xfrm>
          <a:prstGeom prst="rect">
            <a:avLst/>
          </a:prstGeom>
        </p:spPr>
      </p:pic>
    </p:spTree>
    <p:extLst>
      <p:ext uri="{BB962C8B-B14F-4D97-AF65-F5344CB8AC3E}">
        <p14:creationId xmlns:p14="http://schemas.microsoft.com/office/powerpoint/2010/main" val="35014000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EEA28-910A-4C41-BB73-8D94A79FB3AE}"/>
              </a:ext>
            </a:extLst>
          </p:cNvPr>
          <p:cNvSpPr>
            <a:spLocks noGrp="1"/>
          </p:cNvSpPr>
          <p:nvPr>
            <p:ph type="title"/>
          </p:nvPr>
        </p:nvSpPr>
        <p:spPr/>
        <p:txBody>
          <a:bodyPr/>
          <a:lstStyle/>
          <a:p>
            <a:r>
              <a:rPr lang="en-US" dirty="0"/>
              <a:t>Multiple Package of Same Type</a:t>
            </a:r>
          </a:p>
        </p:txBody>
      </p:sp>
      <p:pic>
        <p:nvPicPr>
          <p:cNvPr id="3" name="Picture 2">
            <a:extLst>
              <a:ext uri="{FF2B5EF4-FFF2-40B4-BE49-F238E27FC236}">
                <a16:creationId xmlns:a16="http://schemas.microsoft.com/office/drawing/2014/main" id="{0AF2EC0F-F59E-824C-AB9F-8140BC06A594}"/>
              </a:ext>
            </a:extLst>
          </p:cNvPr>
          <p:cNvPicPr>
            <a:picLocks noChangeAspect="1"/>
          </p:cNvPicPr>
          <p:nvPr/>
        </p:nvPicPr>
        <p:blipFill>
          <a:blip r:embed="rId2"/>
          <a:stretch>
            <a:fillRect/>
          </a:stretch>
        </p:blipFill>
        <p:spPr>
          <a:xfrm>
            <a:off x="2438400" y="1143000"/>
            <a:ext cx="4457700" cy="5410200"/>
          </a:xfrm>
          <a:prstGeom prst="rect">
            <a:avLst/>
          </a:prstGeom>
        </p:spPr>
      </p:pic>
    </p:spTree>
    <p:extLst>
      <p:ext uri="{BB962C8B-B14F-4D97-AF65-F5344CB8AC3E}">
        <p14:creationId xmlns:p14="http://schemas.microsoft.com/office/powerpoint/2010/main" val="457165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49689-E116-7448-A55F-42A4440B726C}"/>
              </a:ext>
            </a:extLst>
          </p:cNvPr>
          <p:cNvSpPr>
            <a:spLocks noGrp="1"/>
          </p:cNvSpPr>
          <p:nvPr>
            <p:ph type="title"/>
          </p:nvPr>
        </p:nvSpPr>
        <p:spPr/>
        <p:txBody>
          <a:bodyPr/>
          <a:lstStyle/>
          <a:p>
            <a:r>
              <a:rPr lang="en-US" dirty="0"/>
              <a:t>GWF Model Highlights</a:t>
            </a:r>
          </a:p>
        </p:txBody>
      </p:sp>
      <p:sp>
        <p:nvSpPr>
          <p:cNvPr id="3" name="Content Placeholder 2">
            <a:extLst>
              <a:ext uri="{FF2B5EF4-FFF2-40B4-BE49-F238E27FC236}">
                <a16:creationId xmlns:a16="http://schemas.microsoft.com/office/drawing/2014/main" id="{CB3F0B4D-4EDE-B844-8AB0-3E90FC35CDDB}"/>
              </a:ext>
            </a:extLst>
          </p:cNvPr>
          <p:cNvSpPr>
            <a:spLocks noGrp="1"/>
          </p:cNvSpPr>
          <p:nvPr>
            <p:ph idx="1"/>
          </p:nvPr>
        </p:nvSpPr>
        <p:spPr/>
        <p:txBody>
          <a:bodyPr/>
          <a:lstStyle/>
          <a:p>
            <a:r>
              <a:rPr lang="en-US" dirty="0"/>
              <a:t>Generalized control-volume finite-difference formulation</a:t>
            </a:r>
          </a:p>
          <a:p>
            <a:pPr lvl="1"/>
            <a:r>
              <a:rPr lang="en-US" dirty="0"/>
              <a:t>Regular MODFLOW grids</a:t>
            </a:r>
          </a:p>
          <a:p>
            <a:pPr lvl="1"/>
            <a:r>
              <a:rPr lang="en-US" dirty="0"/>
              <a:t>Unstructured grids</a:t>
            </a:r>
          </a:p>
          <a:p>
            <a:r>
              <a:rPr lang="en-US" dirty="0"/>
              <a:t>IDOMAIN capability</a:t>
            </a:r>
          </a:p>
          <a:p>
            <a:r>
              <a:rPr lang="en-US" dirty="0"/>
              <a:t>Full 3D anisotropy</a:t>
            </a:r>
          </a:p>
          <a:p>
            <a:r>
              <a:rPr lang="en-US" dirty="0"/>
              <a:t>Multiple stress package ”instances”</a:t>
            </a:r>
          </a:p>
          <a:p>
            <a:r>
              <a:rPr lang="en-US" dirty="0"/>
              <a:t>Water Mover</a:t>
            </a:r>
          </a:p>
          <a:p>
            <a:r>
              <a:rPr lang="en-US" dirty="0"/>
              <a:t>Block and keyword input structure</a:t>
            </a:r>
          </a:p>
        </p:txBody>
      </p:sp>
    </p:spTree>
    <p:extLst>
      <p:ext uri="{BB962C8B-B14F-4D97-AF65-F5344CB8AC3E}">
        <p14:creationId xmlns:p14="http://schemas.microsoft.com/office/powerpoint/2010/main" val="12486341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00A62-E116-E742-8714-BA9A34AA2815}"/>
              </a:ext>
            </a:extLst>
          </p:cNvPr>
          <p:cNvSpPr>
            <a:spLocks noGrp="1"/>
          </p:cNvSpPr>
          <p:nvPr>
            <p:ph type="title"/>
          </p:nvPr>
        </p:nvSpPr>
        <p:spPr/>
        <p:txBody>
          <a:bodyPr/>
          <a:lstStyle/>
          <a:p>
            <a:r>
              <a:rPr lang="en-US" dirty="0"/>
              <a:t>SIMULATION CONCEPT</a:t>
            </a:r>
          </a:p>
        </p:txBody>
      </p:sp>
      <p:sp>
        <p:nvSpPr>
          <p:cNvPr id="3" name="Text Placeholder 2">
            <a:extLst>
              <a:ext uri="{FF2B5EF4-FFF2-40B4-BE49-F238E27FC236}">
                <a16:creationId xmlns:a16="http://schemas.microsoft.com/office/drawing/2014/main" id="{C47FE49E-CCE2-D342-B284-ABA43A143D4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776557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Simulation Components</a:t>
            </a:r>
          </a:p>
        </p:txBody>
      </p:sp>
      <p:sp>
        <p:nvSpPr>
          <p:cNvPr id="6" name="Content Placeholder 5"/>
          <p:cNvSpPr>
            <a:spLocks noGrp="1"/>
          </p:cNvSpPr>
          <p:nvPr>
            <p:ph idx="1"/>
          </p:nvPr>
        </p:nvSpPr>
        <p:spPr/>
        <p:txBody>
          <a:bodyPr/>
          <a:lstStyle/>
          <a:p>
            <a:r>
              <a:rPr lang="en-US" dirty="0"/>
              <a:t>Timing Module</a:t>
            </a:r>
          </a:p>
          <a:p>
            <a:r>
              <a:rPr lang="en-US" dirty="0"/>
              <a:t>Solutions</a:t>
            </a:r>
          </a:p>
          <a:p>
            <a:r>
              <a:rPr lang="en-US" dirty="0"/>
              <a:t>Models</a:t>
            </a:r>
          </a:p>
          <a:p>
            <a:r>
              <a:rPr lang="en-US" dirty="0"/>
              <a:t>Exchanges</a:t>
            </a:r>
          </a:p>
          <a:p>
            <a:r>
              <a:rPr lang="en-US" dirty="0"/>
              <a:t>Utilities</a:t>
            </a:r>
          </a:p>
        </p:txBody>
      </p:sp>
      <p:sp>
        <p:nvSpPr>
          <p:cNvPr id="20" name="Rounded Rectangle 19"/>
          <p:cNvSpPr/>
          <p:nvPr/>
        </p:nvSpPr>
        <p:spPr>
          <a:xfrm>
            <a:off x="5779985" y="1295400"/>
            <a:ext cx="1316639" cy="351600"/>
          </a:xfrm>
          <a:prstGeom prst="roundRect">
            <a:avLst/>
          </a:prstGeom>
          <a:gradFill flip="none" rotWithShape="1">
            <a:gsLst>
              <a:gs pos="0">
                <a:schemeClr val="bg1">
                  <a:lumMod val="50000"/>
                </a:schemeClr>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Simulation</a:t>
            </a:r>
          </a:p>
        </p:txBody>
      </p:sp>
      <p:sp>
        <p:nvSpPr>
          <p:cNvPr id="21" name="Rounded Rectangle 20"/>
          <p:cNvSpPr/>
          <p:nvPr/>
        </p:nvSpPr>
        <p:spPr>
          <a:xfrm>
            <a:off x="6858000" y="2286000"/>
            <a:ext cx="1270640" cy="351600"/>
          </a:xfrm>
          <a:prstGeom prst="roundRect">
            <a:avLst/>
          </a:prstGeom>
          <a:gradFill flip="none" rotWithShape="1">
            <a:gsLst>
              <a:gs pos="0">
                <a:schemeClr val="accent2"/>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Solution 1</a:t>
            </a:r>
          </a:p>
        </p:txBody>
      </p:sp>
      <p:sp>
        <p:nvSpPr>
          <p:cNvPr id="22" name="Rounded Rectangle 21"/>
          <p:cNvSpPr/>
          <p:nvPr/>
        </p:nvSpPr>
        <p:spPr>
          <a:xfrm>
            <a:off x="6858000" y="4419600"/>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Model 4</a:t>
            </a:r>
          </a:p>
        </p:txBody>
      </p:sp>
      <p:sp>
        <p:nvSpPr>
          <p:cNvPr id="23" name="Rounded Rectangle 22"/>
          <p:cNvSpPr/>
          <p:nvPr/>
        </p:nvSpPr>
        <p:spPr>
          <a:xfrm>
            <a:off x="6858000" y="1751501"/>
            <a:ext cx="1270638" cy="351600"/>
          </a:xfrm>
          <a:prstGeom prst="roundRect">
            <a:avLst/>
          </a:prstGeom>
          <a:gradFill flip="none" rotWithShape="1">
            <a:gsLst>
              <a:gs pos="0">
                <a:srgbClr val="FFCC99"/>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Timing Module</a:t>
            </a:r>
          </a:p>
        </p:txBody>
      </p:sp>
      <p:cxnSp>
        <p:nvCxnSpPr>
          <p:cNvPr id="24" name="Elbow Connector 23"/>
          <p:cNvCxnSpPr>
            <a:stCxn id="20" idx="2"/>
            <a:endCxn id="21" idx="1"/>
          </p:cNvCxnSpPr>
          <p:nvPr/>
        </p:nvCxnSpPr>
        <p:spPr>
          <a:xfrm rot="16200000" flipH="1">
            <a:off x="6240752" y="1844552"/>
            <a:ext cx="814800"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0" idx="2"/>
            <a:endCxn id="23" idx="1"/>
          </p:cNvCxnSpPr>
          <p:nvPr/>
        </p:nvCxnSpPr>
        <p:spPr>
          <a:xfrm rot="16200000" flipH="1">
            <a:off x="6508002" y="1577302"/>
            <a:ext cx="280301"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0" idx="2"/>
            <a:endCxn id="22" idx="1"/>
          </p:cNvCxnSpPr>
          <p:nvPr/>
        </p:nvCxnSpPr>
        <p:spPr>
          <a:xfrm rot="16200000" flipH="1">
            <a:off x="5173952" y="2911352"/>
            <a:ext cx="2948400"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7" name="Rounded Rectangle 26"/>
          <p:cNvSpPr/>
          <p:nvPr/>
        </p:nvSpPr>
        <p:spPr>
          <a:xfrm>
            <a:off x="6858000" y="2830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Model 1</a:t>
            </a:r>
          </a:p>
        </p:txBody>
      </p:sp>
      <p:sp>
        <p:nvSpPr>
          <p:cNvPr id="28" name="Rounded Rectangle 27"/>
          <p:cNvSpPr/>
          <p:nvPr/>
        </p:nvSpPr>
        <p:spPr>
          <a:xfrm>
            <a:off x="6858000" y="3909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Model 3</a:t>
            </a:r>
          </a:p>
        </p:txBody>
      </p:sp>
      <p:cxnSp>
        <p:nvCxnSpPr>
          <p:cNvPr id="29" name="Elbow Connector 28"/>
          <p:cNvCxnSpPr>
            <a:stCxn id="20" idx="2"/>
            <a:endCxn id="27" idx="1"/>
          </p:cNvCxnSpPr>
          <p:nvPr/>
        </p:nvCxnSpPr>
        <p:spPr>
          <a:xfrm rot="16200000" flipH="1">
            <a:off x="5968502" y="2116802"/>
            <a:ext cx="1359301"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0" idx="2"/>
            <a:endCxn id="28" idx="1"/>
          </p:cNvCxnSpPr>
          <p:nvPr/>
        </p:nvCxnSpPr>
        <p:spPr>
          <a:xfrm rot="16200000" flipH="1">
            <a:off x="5429002" y="2656302"/>
            <a:ext cx="2438301"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1" name="Rounded Rectangle 30"/>
          <p:cNvSpPr/>
          <p:nvPr/>
        </p:nvSpPr>
        <p:spPr>
          <a:xfrm>
            <a:off x="6858000" y="3370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Model 2</a:t>
            </a:r>
          </a:p>
        </p:txBody>
      </p:sp>
      <p:cxnSp>
        <p:nvCxnSpPr>
          <p:cNvPr id="32" name="Elbow Connector 31"/>
          <p:cNvCxnSpPr>
            <a:stCxn id="20" idx="2"/>
            <a:endCxn id="31" idx="1"/>
          </p:cNvCxnSpPr>
          <p:nvPr/>
        </p:nvCxnSpPr>
        <p:spPr>
          <a:xfrm rot="16200000" flipH="1">
            <a:off x="5698752" y="2386552"/>
            <a:ext cx="1898801"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3" name="Rounded Rectangle 32"/>
          <p:cNvSpPr/>
          <p:nvPr/>
        </p:nvSpPr>
        <p:spPr>
          <a:xfrm>
            <a:off x="6858000" y="49824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Exchange 1</a:t>
            </a:r>
          </a:p>
        </p:txBody>
      </p:sp>
      <p:sp>
        <p:nvSpPr>
          <p:cNvPr id="34" name="Rounded Rectangle 33"/>
          <p:cNvSpPr/>
          <p:nvPr/>
        </p:nvSpPr>
        <p:spPr>
          <a:xfrm>
            <a:off x="6858000" y="55158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Exchange 2</a:t>
            </a:r>
          </a:p>
        </p:txBody>
      </p:sp>
      <p:sp>
        <p:nvSpPr>
          <p:cNvPr id="35" name="Rounded Rectangle 34"/>
          <p:cNvSpPr/>
          <p:nvPr/>
        </p:nvSpPr>
        <p:spPr>
          <a:xfrm>
            <a:off x="6858000" y="60492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Exchange 3</a:t>
            </a:r>
          </a:p>
        </p:txBody>
      </p:sp>
      <p:cxnSp>
        <p:nvCxnSpPr>
          <p:cNvPr id="36" name="Elbow Connector 35"/>
          <p:cNvCxnSpPr>
            <a:stCxn id="20" idx="2"/>
            <a:endCxn id="33" idx="1"/>
          </p:cNvCxnSpPr>
          <p:nvPr/>
        </p:nvCxnSpPr>
        <p:spPr>
          <a:xfrm rot="16200000" flipH="1">
            <a:off x="4892552" y="3192752"/>
            <a:ext cx="3511200"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Elbow Connector 36"/>
          <p:cNvCxnSpPr>
            <a:stCxn id="20" idx="2"/>
            <a:endCxn id="34" idx="1"/>
          </p:cNvCxnSpPr>
          <p:nvPr/>
        </p:nvCxnSpPr>
        <p:spPr>
          <a:xfrm rot="16200000" flipH="1">
            <a:off x="4625852" y="3459452"/>
            <a:ext cx="4044600"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8" name="Elbow Connector 37"/>
          <p:cNvCxnSpPr>
            <a:stCxn id="20" idx="2"/>
            <a:endCxn id="35" idx="1"/>
          </p:cNvCxnSpPr>
          <p:nvPr/>
        </p:nvCxnSpPr>
        <p:spPr>
          <a:xfrm rot="16200000" flipH="1">
            <a:off x="4359152" y="3726152"/>
            <a:ext cx="4578000"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09620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Timing Module</a:t>
            </a:r>
          </a:p>
        </p:txBody>
      </p:sp>
      <p:sp>
        <p:nvSpPr>
          <p:cNvPr id="3" name="Content Placeholder 2"/>
          <p:cNvSpPr>
            <a:spLocks noGrp="1"/>
          </p:cNvSpPr>
          <p:nvPr>
            <p:ph idx="1"/>
          </p:nvPr>
        </p:nvSpPr>
        <p:spPr/>
        <p:txBody>
          <a:bodyPr/>
          <a:lstStyle/>
          <a:p>
            <a:r>
              <a:rPr lang="en-US" dirty="0"/>
              <a:t>TDIS Package</a:t>
            </a:r>
          </a:p>
          <a:p>
            <a:pPr lvl="1"/>
            <a:r>
              <a:rPr lang="en-US" dirty="0"/>
              <a:t>Uses the MODFLOW concepts of stress periods, time steps</a:t>
            </a:r>
          </a:p>
          <a:p>
            <a:r>
              <a:rPr lang="en-US" dirty="0"/>
              <a:t>Alternative timing packages may be developed in the future</a:t>
            </a:r>
          </a:p>
        </p:txBody>
      </p:sp>
      <p:sp>
        <p:nvSpPr>
          <p:cNvPr id="4" name="TextBox 3">
            <a:extLst>
              <a:ext uri="{FF2B5EF4-FFF2-40B4-BE49-F238E27FC236}">
                <a16:creationId xmlns:a16="http://schemas.microsoft.com/office/drawing/2014/main" id="{131C50F5-8AD0-A844-9EBE-3E9C3FFF7666}"/>
              </a:ext>
            </a:extLst>
          </p:cNvPr>
          <p:cNvSpPr txBox="1"/>
          <p:nvPr/>
        </p:nvSpPr>
        <p:spPr>
          <a:xfrm>
            <a:off x="3019561" y="5304797"/>
            <a:ext cx="3339827" cy="400110"/>
          </a:xfrm>
          <a:prstGeom prst="rect">
            <a:avLst/>
          </a:prstGeom>
          <a:noFill/>
        </p:spPr>
        <p:txBody>
          <a:bodyPr wrap="none" rtlCol="0">
            <a:spAutoFit/>
          </a:bodyPr>
          <a:lstStyle/>
          <a:p>
            <a:r>
              <a:rPr lang="en-US" sz="2000" dirty="0">
                <a:solidFill>
                  <a:schemeClr val="bg1"/>
                </a:solidFill>
              </a:rPr>
              <a:t>Timing applies to all models</a:t>
            </a:r>
          </a:p>
        </p:txBody>
      </p:sp>
      <p:pic>
        <p:nvPicPr>
          <p:cNvPr id="5" name="Picture 4">
            <a:extLst>
              <a:ext uri="{FF2B5EF4-FFF2-40B4-BE49-F238E27FC236}">
                <a16:creationId xmlns:a16="http://schemas.microsoft.com/office/drawing/2014/main" id="{8B471F6A-76A5-D14D-97D7-E6DAC26A44C1}"/>
              </a:ext>
            </a:extLst>
          </p:cNvPr>
          <p:cNvPicPr>
            <a:picLocks noChangeAspect="1"/>
          </p:cNvPicPr>
          <p:nvPr/>
        </p:nvPicPr>
        <p:blipFill>
          <a:blip r:embed="rId2"/>
          <a:stretch>
            <a:fillRect/>
          </a:stretch>
        </p:blipFill>
        <p:spPr>
          <a:xfrm>
            <a:off x="2971800" y="4191000"/>
            <a:ext cx="3473177" cy="1097295"/>
          </a:xfrm>
          <a:prstGeom prst="rect">
            <a:avLst/>
          </a:prstGeom>
        </p:spPr>
      </p:pic>
    </p:spTree>
    <p:extLst>
      <p:ext uri="{BB962C8B-B14F-4D97-AF65-F5344CB8AC3E}">
        <p14:creationId xmlns:p14="http://schemas.microsoft.com/office/powerpoint/2010/main" val="19434562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Solutions</a:t>
            </a:r>
          </a:p>
        </p:txBody>
      </p:sp>
      <p:sp>
        <p:nvSpPr>
          <p:cNvPr id="3" name="Content Placeholder 2"/>
          <p:cNvSpPr>
            <a:spLocks noGrp="1"/>
          </p:cNvSpPr>
          <p:nvPr>
            <p:ph idx="1"/>
          </p:nvPr>
        </p:nvSpPr>
        <p:spPr/>
        <p:txBody>
          <a:bodyPr/>
          <a:lstStyle/>
          <a:p>
            <a:r>
              <a:rPr lang="en-US" dirty="0"/>
              <a:t>Used to solve one or more models and exchanges</a:t>
            </a:r>
          </a:p>
          <a:p>
            <a:r>
              <a:rPr lang="en-US" dirty="0"/>
              <a:t>The only solution available now is the Iterative Model Solution, or IMS</a:t>
            </a:r>
          </a:p>
          <a:p>
            <a:pPr lvl="1"/>
            <a:r>
              <a:rPr lang="en-US" dirty="0"/>
              <a:t>Unstructured and asymmetric</a:t>
            </a:r>
          </a:p>
          <a:p>
            <a:r>
              <a:rPr lang="en-US" dirty="0"/>
              <a:t>IMS solves the following nonlinear equation </a:t>
            </a:r>
          </a:p>
          <a:p>
            <a:pPr lvl="1"/>
            <a:r>
              <a:rPr lang="en-US" dirty="0"/>
              <a:t>Ax  = b</a:t>
            </a:r>
          </a:p>
          <a:p>
            <a:endParaRPr lang="en-US" dirty="0"/>
          </a:p>
        </p:txBody>
      </p:sp>
      <p:pic>
        <p:nvPicPr>
          <p:cNvPr id="4" name="Picture 3"/>
          <p:cNvPicPr>
            <a:picLocks noChangeAspect="1"/>
          </p:cNvPicPr>
          <p:nvPr/>
        </p:nvPicPr>
        <p:blipFill>
          <a:blip r:embed="rId2"/>
          <a:stretch>
            <a:fillRect/>
          </a:stretch>
        </p:blipFill>
        <p:spPr>
          <a:xfrm>
            <a:off x="2057400" y="5149850"/>
            <a:ext cx="5473700" cy="1435100"/>
          </a:xfrm>
          <a:prstGeom prst="rect">
            <a:avLst/>
          </a:prstGeom>
          <a:solidFill>
            <a:schemeClr val="bg1"/>
          </a:solidFill>
        </p:spPr>
      </p:pic>
    </p:spTree>
    <p:extLst>
      <p:ext uri="{BB962C8B-B14F-4D97-AF65-F5344CB8AC3E}">
        <p14:creationId xmlns:p14="http://schemas.microsoft.com/office/powerpoint/2010/main" val="6527025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00A62-E116-E742-8714-BA9A34AA2815}"/>
              </a:ext>
            </a:extLst>
          </p:cNvPr>
          <p:cNvSpPr>
            <a:spLocks noGrp="1"/>
          </p:cNvSpPr>
          <p:nvPr>
            <p:ph type="title"/>
          </p:nvPr>
        </p:nvSpPr>
        <p:spPr/>
        <p:txBody>
          <a:bodyPr/>
          <a:lstStyle/>
          <a:p>
            <a:r>
              <a:rPr lang="en-US" dirty="0"/>
              <a:t>INPUT and output</a:t>
            </a:r>
          </a:p>
        </p:txBody>
      </p:sp>
      <p:sp>
        <p:nvSpPr>
          <p:cNvPr id="3" name="Text Placeholder 2">
            <a:extLst>
              <a:ext uri="{FF2B5EF4-FFF2-40B4-BE49-F238E27FC236}">
                <a16:creationId xmlns:a16="http://schemas.microsoft.com/office/drawing/2014/main" id="{C47FE49E-CCE2-D342-B284-ABA43A143D41}"/>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F21B648C-2FC9-F041-9B83-4A34D33F9CCB}"/>
              </a:ext>
            </a:extLst>
          </p:cNvPr>
          <p:cNvPicPr>
            <a:picLocks noChangeAspect="1"/>
          </p:cNvPicPr>
          <p:nvPr/>
        </p:nvPicPr>
        <p:blipFill>
          <a:blip r:embed="rId2"/>
          <a:stretch>
            <a:fillRect/>
          </a:stretch>
        </p:blipFill>
        <p:spPr>
          <a:xfrm>
            <a:off x="5638800" y="228600"/>
            <a:ext cx="2975558" cy="3871161"/>
          </a:xfrm>
          <a:prstGeom prst="rect">
            <a:avLst/>
          </a:prstGeom>
        </p:spPr>
      </p:pic>
    </p:spTree>
    <p:extLst>
      <p:ext uri="{BB962C8B-B14F-4D97-AF65-F5344CB8AC3E}">
        <p14:creationId xmlns:p14="http://schemas.microsoft.com/office/powerpoint/2010/main" val="28417594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Blocks and Keywords</a:t>
            </a:r>
          </a:p>
        </p:txBody>
      </p:sp>
      <p:pic>
        <p:nvPicPr>
          <p:cNvPr id="7" name="Picture 6"/>
          <p:cNvPicPr>
            <a:picLocks noChangeAspect="1"/>
          </p:cNvPicPr>
          <p:nvPr/>
        </p:nvPicPr>
        <p:blipFill>
          <a:blip r:embed="rId2"/>
          <a:stretch>
            <a:fillRect/>
          </a:stretch>
        </p:blipFill>
        <p:spPr>
          <a:xfrm>
            <a:off x="914400" y="2590800"/>
            <a:ext cx="3537107" cy="1983719"/>
          </a:xfrm>
          <a:prstGeom prst="rect">
            <a:avLst/>
          </a:prstGeom>
        </p:spPr>
      </p:pic>
      <p:pic>
        <p:nvPicPr>
          <p:cNvPr id="8" name="Picture 7"/>
          <p:cNvPicPr>
            <a:picLocks noChangeAspect="1"/>
          </p:cNvPicPr>
          <p:nvPr/>
        </p:nvPicPr>
        <p:blipFill>
          <a:blip r:embed="rId3"/>
          <a:stretch>
            <a:fillRect/>
          </a:stretch>
        </p:blipFill>
        <p:spPr>
          <a:xfrm>
            <a:off x="5715000" y="2362200"/>
            <a:ext cx="2137341" cy="3730805"/>
          </a:xfrm>
          <a:prstGeom prst="rect">
            <a:avLst/>
          </a:prstGeom>
        </p:spPr>
      </p:pic>
      <p:sp>
        <p:nvSpPr>
          <p:cNvPr id="9" name="TextBox 8"/>
          <p:cNvSpPr txBox="1"/>
          <p:nvPr/>
        </p:nvSpPr>
        <p:spPr>
          <a:xfrm>
            <a:off x="1295400" y="2052935"/>
            <a:ext cx="2674080" cy="400110"/>
          </a:xfrm>
          <a:prstGeom prst="rect">
            <a:avLst/>
          </a:prstGeom>
          <a:noFill/>
        </p:spPr>
        <p:txBody>
          <a:bodyPr wrap="none" rtlCol="0">
            <a:spAutoFit/>
          </a:bodyPr>
          <a:lstStyle/>
          <a:p>
            <a:r>
              <a:rPr lang="en-US" sz="2000" dirty="0">
                <a:solidFill>
                  <a:schemeClr val="bg1"/>
                </a:solidFill>
              </a:rPr>
              <a:t>MODFLOW-2005 DIS</a:t>
            </a:r>
          </a:p>
        </p:txBody>
      </p:sp>
      <p:sp>
        <p:nvSpPr>
          <p:cNvPr id="10" name="TextBox 9"/>
          <p:cNvSpPr txBox="1"/>
          <p:nvPr/>
        </p:nvSpPr>
        <p:spPr>
          <a:xfrm>
            <a:off x="5611965" y="1905000"/>
            <a:ext cx="2236635" cy="400110"/>
          </a:xfrm>
          <a:prstGeom prst="rect">
            <a:avLst/>
          </a:prstGeom>
          <a:noFill/>
        </p:spPr>
        <p:txBody>
          <a:bodyPr wrap="none" rtlCol="0">
            <a:spAutoFit/>
          </a:bodyPr>
          <a:lstStyle/>
          <a:p>
            <a:r>
              <a:rPr lang="en-US" sz="2000" dirty="0">
                <a:solidFill>
                  <a:schemeClr val="bg1"/>
                </a:solidFill>
              </a:rPr>
              <a:t>MODFLOW 6 DIS</a:t>
            </a:r>
          </a:p>
        </p:txBody>
      </p:sp>
    </p:spTree>
    <p:extLst>
      <p:ext uri="{BB962C8B-B14F-4D97-AF65-F5344CB8AC3E}">
        <p14:creationId xmlns:p14="http://schemas.microsoft.com/office/powerpoint/2010/main" val="19930476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Blocks and Keywords</a:t>
            </a: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81000" y="1143000"/>
            <a:ext cx="5220335" cy="4092678"/>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05200" y="2514600"/>
            <a:ext cx="5283420" cy="3879765"/>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602789" y="152400"/>
            <a:ext cx="1394761" cy="1805925"/>
          </a:xfrm>
          <a:prstGeom prst="rect">
            <a:avLst/>
          </a:prstGeom>
        </p:spPr>
      </p:pic>
    </p:spTree>
    <p:extLst>
      <p:ext uri="{BB962C8B-B14F-4D97-AF65-F5344CB8AC3E}">
        <p14:creationId xmlns:p14="http://schemas.microsoft.com/office/powerpoint/2010/main" val="28021514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23169-F060-F54C-BB7D-80A7DEBE55EA}"/>
              </a:ext>
            </a:extLst>
          </p:cNvPr>
          <p:cNvSpPr>
            <a:spLocks noGrp="1"/>
          </p:cNvSpPr>
          <p:nvPr>
            <p:ph type="title"/>
          </p:nvPr>
        </p:nvSpPr>
        <p:spPr/>
        <p:txBody>
          <a:bodyPr/>
          <a:lstStyle/>
          <a:p>
            <a:r>
              <a:rPr lang="en-US" dirty="0"/>
              <a:t>Input Files</a:t>
            </a:r>
          </a:p>
        </p:txBody>
      </p:sp>
      <p:sp>
        <p:nvSpPr>
          <p:cNvPr id="3" name="Content Placeholder 2">
            <a:extLst>
              <a:ext uri="{FF2B5EF4-FFF2-40B4-BE49-F238E27FC236}">
                <a16:creationId xmlns:a16="http://schemas.microsoft.com/office/drawing/2014/main" id="{005690C6-9314-6548-81E0-999677E2E3E5}"/>
              </a:ext>
            </a:extLst>
          </p:cNvPr>
          <p:cNvSpPr>
            <a:spLocks noGrp="1"/>
          </p:cNvSpPr>
          <p:nvPr>
            <p:ph idx="1"/>
          </p:nvPr>
        </p:nvSpPr>
        <p:spPr/>
        <p:txBody>
          <a:bodyPr/>
          <a:lstStyle/>
          <a:p>
            <a:r>
              <a:rPr lang="en-US" dirty="0"/>
              <a:t>Keywords are not case sensitive</a:t>
            </a:r>
          </a:p>
          <a:p>
            <a:r>
              <a:rPr lang="en-US" dirty="0"/>
              <a:t>Some input is optional and marked in user guide with brackets []</a:t>
            </a:r>
          </a:p>
          <a:p>
            <a:r>
              <a:rPr lang="en-US" dirty="0"/>
              <a:t>Lines can be commented with “#”</a:t>
            </a:r>
          </a:p>
          <a:p>
            <a:r>
              <a:rPr lang="en-US" dirty="0"/>
              <a:t>Time series variables are marked in blue</a:t>
            </a:r>
          </a:p>
          <a:p>
            <a:r>
              <a:rPr lang="en-US" dirty="0"/>
              <a:t>Words can be separated by spaces, tabs, and commas (in some cases)</a:t>
            </a:r>
          </a:p>
          <a:p>
            <a:r>
              <a:rPr lang="en-US" dirty="0"/>
              <a:t>Output files are no longer specified in the name file</a:t>
            </a:r>
          </a:p>
        </p:txBody>
      </p:sp>
    </p:spTree>
    <p:extLst>
      <p:ext uri="{BB962C8B-B14F-4D97-AF65-F5344CB8AC3E}">
        <p14:creationId xmlns:p14="http://schemas.microsoft.com/office/powerpoint/2010/main" val="23521974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Name File</a:t>
            </a:r>
          </a:p>
        </p:txBody>
      </p:sp>
      <p:sp>
        <p:nvSpPr>
          <p:cNvPr id="3" name="Content Placeholder 2"/>
          <p:cNvSpPr>
            <a:spLocks noGrp="1"/>
          </p:cNvSpPr>
          <p:nvPr>
            <p:ph idx="1"/>
          </p:nvPr>
        </p:nvSpPr>
        <p:spPr/>
        <p:txBody>
          <a:bodyPr/>
          <a:lstStyle/>
          <a:p>
            <a:r>
              <a:rPr lang="en-US" dirty="0"/>
              <a:t>Required even for common case with one model</a:t>
            </a:r>
          </a:p>
          <a:p>
            <a:r>
              <a:rPr lang="en-US" dirty="0"/>
              <a:t>Named </a:t>
            </a:r>
            <a:r>
              <a:rPr lang="en-US" u="sng" dirty="0" err="1"/>
              <a:t>mfsim.nam</a:t>
            </a:r>
            <a:endParaRPr lang="en-US" u="sng" dirty="0"/>
          </a:p>
          <a:p>
            <a:r>
              <a:rPr lang="en-US" dirty="0"/>
              <a:t>One simulation per folder</a:t>
            </a:r>
          </a:p>
        </p:txBody>
      </p:sp>
      <p:pic>
        <p:nvPicPr>
          <p:cNvPr id="5" name="Picture 4"/>
          <p:cNvPicPr>
            <a:picLocks noChangeAspect="1"/>
          </p:cNvPicPr>
          <p:nvPr/>
        </p:nvPicPr>
        <p:blipFill>
          <a:blip r:embed="rId3"/>
          <a:stretch>
            <a:fillRect/>
          </a:stretch>
        </p:blipFill>
        <p:spPr>
          <a:xfrm>
            <a:off x="5422902" y="3672642"/>
            <a:ext cx="2996566" cy="2602281"/>
          </a:xfrm>
          <a:prstGeom prst="rect">
            <a:avLst/>
          </a:prstGeom>
        </p:spPr>
      </p:pic>
      <p:pic>
        <p:nvPicPr>
          <p:cNvPr id="4" name="Picture 3"/>
          <p:cNvPicPr>
            <a:picLocks noChangeAspect="1"/>
          </p:cNvPicPr>
          <p:nvPr/>
        </p:nvPicPr>
        <p:blipFill>
          <a:blip r:embed="rId4"/>
          <a:stretch>
            <a:fillRect/>
          </a:stretch>
        </p:blipFill>
        <p:spPr>
          <a:xfrm>
            <a:off x="1981200" y="3352800"/>
            <a:ext cx="2952250" cy="3362828"/>
          </a:xfrm>
          <a:prstGeom prst="rect">
            <a:avLst/>
          </a:prstGeom>
        </p:spPr>
      </p:pic>
    </p:spTree>
    <p:extLst>
      <p:ext uri="{BB962C8B-B14F-4D97-AF65-F5344CB8AC3E}">
        <p14:creationId xmlns:p14="http://schemas.microsoft.com/office/powerpoint/2010/main" val="9473753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GWF Name File</a:t>
            </a:r>
          </a:p>
        </p:txBody>
      </p:sp>
      <p:pic>
        <p:nvPicPr>
          <p:cNvPr id="4" name="Picture 3"/>
          <p:cNvPicPr>
            <a:picLocks noChangeAspect="1"/>
          </p:cNvPicPr>
          <p:nvPr/>
        </p:nvPicPr>
        <p:blipFill>
          <a:blip r:embed="rId2"/>
          <a:stretch>
            <a:fillRect/>
          </a:stretch>
        </p:blipFill>
        <p:spPr>
          <a:xfrm>
            <a:off x="685800" y="1981200"/>
            <a:ext cx="3567545" cy="3036455"/>
          </a:xfrm>
          <a:prstGeom prst="rect">
            <a:avLst/>
          </a:prstGeom>
        </p:spPr>
      </p:pic>
      <p:pic>
        <p:nvPicPr>
          <p:cNvPr id="5" name="Picture 4"/>
          <p:cNvPicPr>
            <a:picLocks noChangeAspect="1"/>
          </p:cNvPicPr>
          <p:nvPr/>
        </p:nvPicPr>
        <p:blipFill>
          <a:blip r:embed="rId3"/>
          <a:stretch>
            <a:fillRect/>
          </a:stretch>
        </p:blipFill>
        <p:spPr>
          <a:xfrm>
            <a:off x="4800600" y="1295400"/>
            <a:ext cx="3781982" cy="4640735"/>
          </a:xfrm>
          <a:prstGeom prst="rect">
            <a:avLst/>
          </a:prstGeom>
        </p:spPr>
      </p:pic>
    </p:spTree>
    <p:extLst>
      <p:ext uri="{BB962C8B-B14F-4D97-AF65-F5344CB8AC3E}">
        <p14:creationId xmlns:p14="http://schemas.microsoft.com/office/powerpoint/2010/main" val="24793693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00A62-E116-E742-8714-BA9A34AA2815}"/>
              </a:ext>
            </a:extLst>
          </p:cNvPr>
          <p:cNvSpPr>
            <a:spLocks noGrp="1"/>
          </p:cNvSpPr>
          <p:nvPr>
            <p:ph type="title"/>
          </p:nvPr>
        </p:nvSpPr>
        <p:spPr/>
        <p:txBody>
          <a:bodyPr/>
          <a:lstStyle/>
          <a:p>
            <a:r>
              <a:rPr lang="en-US" dirty="0"/>
              <a:t>UNDERLYING Formulation</a:t>
            </a:r>
          </a:p>
        </p:txBody>
      </p:sp>
      <p:sp>
        <p:nvSpPr>
          <p:cNvPr id="3" name="Text Placeholder 2">
            <a:extLst>
              <a:ext uri="{FF2B5EF4-FFF2-40B4-BE49-F238E27FC236}">
                <a16:creationId xmlns:a16="http://schemas.microsoft.com/office/drawing/2014/main" id="{C47FE49E-CCE2-D342-B284-ABA43A143D4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432590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GWF Name File</a:t>
            </a:r>
          </a:p>
        </p:txBody>
      </p:sp>
      <p:sp>
        <p:nvSpPr>
          <p:cNvPr id="3" name="Content Placeholder 2"/>
          <p:cNvSpPr>
            <a:spLocks noGrp="1"/>
          </p:cNvSpPr>
          <p:nvPr>
            <p:ph idx="1"/>
          </p:nvPr>
        </p:nvSpPr>
        <p:spPr>
          <a:xfrm>
            <a:off x="2971800" y="1752600"/>
            <a:ext cx="3352800" cy="4495800"/>
          </a:xfrm>
        </p:spPr>
        <p:txBody>
          <a:bodyPr/>
          <a:lstStyle/>
          <a:p>
            <a:pPr marL="0" indent="0">
              <a:buNone/>
            </a:pPr>
            <a:r>
              <a:rPr lang="en-US" sz="1800" dirty="0">
                <a:latin typeface="Courier New"/>
                <a:cs typeface="Courier New"/>
              </a:rPr>
              <a:t>BEGIN OPTIONS</a:t>
            </a:r>
          </a:p>
          <a:p>
            <a:pPr marL="0" indent="0">
              <a:buNone/>
            </a:pPr>
            <a:r>
              <a:rPr lang="en-US" sz="1800" dirty="0">
                <a:latin typeface="Courier New"/>
                <a:cs typeface="Courier New"/>
              </a:rPr>
              <a:t>END OPTIONS</a:t>
            </a:r>
          </a:p>
          <a:p>
            <a:pPr marL="0" indent="0">
              <a:buNone/>
            </a:pPr>
            <a:endParaRPr lang="en-US" sz="1800" dirty="0">
              <a:latin typeface="Courier New"/>
              <a:cs typeface="Courier New"/>
            </a:endParaRPr>
          </a:p>
          <a:p>
            <a:pPr marL="0" indent="0">
              <a:buNone/>
            </a:pPr>
            <a:r>
              <a:rPr lang="en-US" sz="1800" dirty="0">
                <a:latin typeface="Courier New"/>
                <a:cs typeface="Courier New"/>
              </a:rPr>
              <a:t>BEGIN PACKAGES</a:t>
            </a:r>
          </a:p>
          <a:p>
            <a:pPr marL="0" indent="0">
              <a:buNone/>
            </a:pPr>
            <a:r>
              <a:rPr lang="en-US" sz="1800" dirty="0">
                <a:latin typeface="Courier New"/>
                <a:cs typeface="Courier New"/>
              </a:rPr>
              <a:t>  DIS6 ps1.dis</a:t>
            </a:r>
          </a:p>
          <a:p>
            <a:pPr marL="0" indent="0">
              <a:buNone/>
            </a:pPr>
            <a:r>
              <a:rPr lang="en-US" sz="1800" dirty="0">
                <a:latin typeface="Courier New"/>
                <a:cs typeface="Courier New"/>
              </a:rPr>
              <a:t>  IC6  ps1.ic</a:t>
            </a:r>
          </a:p>
          <a:p>
            <a:pPr marL="0" indent="0">
              <a:buNone/>
            </a:pPr>
            <a:r>
              <a:rPr lang="en-US" sz="1800" dirty="0">
                <a:latin typeface="Courier New"/>
                <a:cs typeface="Courier New"/>
              </a:rPr>
              <a:t>  NPF6 ps1.npf</a:t>
            </a:r>
          </a:p>
          <a:p>
            <a:pPr marL="0" indent="0">
              <a:buNone/>
            </a:pPr>
            <a:r>
              <a:rPr lang="en-US" sz="1800" dirty="0">
                <a:latin typeface="Courier New"/>
                <a:cs typeface="Courier New"/>
              </a:rPr>
              <a:t>  CHD6 ps1.chd</a:t>
            </a:r>
          </a:p>
          <a:p>
            <a:pPr marL="0" indent="0">
              <a:buNone/>
            </a:pPr>
            <a:r>
              <a:rPr lang="en-US" sz="1800" dirty="0">
                <a:latin typeface="Courier New"/>
                <a:cs typeface="Courier New"/>
              </a:rPr>
              <a:t>END PACKAGES</a:t>
            </a:r>
          </a:p>
        </p:txBody>
      </p:sp>
    </p:spTree>
    <p:extLst>
      <p:ext uri="{BB962C8B-B14F-4D97-AF65-F5344CB8AC3E}">
        <p14:creationId xmlns:p14="http://schemas.microsoft.com/office/powerpoint/2010/main" val="24475699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B168C-9814-6243-989C-4F0D2FEFE4FE}"/>
              </a:ext>
            </a:extLst>
          </p:cNvPr>
          <p:cNvSpPr>
            <a:spLocks noGrp="1"/>
          </p:cNvSpPr>
          <p:nvPr>
            <p:ph type="title"/>
          </p:nvPr>
        </p:nvSpPr>
        <p:spPr/>
        <p:txBody>
          <a:bodyPr/>
          <a:lstStyle/>
          <a:p>
            <a:r>
              <a:rPr lang="en-US" dirty="0"/>
              <a:t>Stress Period Data </a:t>
            </a:r>
          </a:p>
        </p:txBody>
      </p:sp>
      <p:sp>
        <p:nvSpPr>
          <p:cNvPr id="3" name="Content Placeholder 2">
            <a:extLst>
              <a:ext uri="{FF2B5EF4-FFF2-40B4-BE49-F238E27FC236}">
                <a16:creationId xmlns:a16="http://schemas.microsoft.com/office/drawing/2014/main" id="{6ADC3510-AA6E-9143-903F-68407A74155A}"/>
              </a:ext>
            </a:extLst>
          </p:cNvPr>
          <p:cNvSpPr>
            <a:spLocks noGrp="1"/>
          </p:cNvSpPr>
          <p:nvPr>
            <p:ph idx="1"/>
          </p:nvPr>
        </p:nvSpPr>
        <p:spPr>
          <a:xfrm>
            <a:off x="381000" y="1371600"/>
            <a:ext cx="4648200" cy="4800600"/>
          </a:xfrm>
        </p:spPr>
        <p:txBody>
          <a:bodyPr/>
          <a:lstStyle/>
          <a:p>
            <a:r>
              <a:rPr lang="en-US" dirty="0"/>
              <a:t>Stress are active until  changed by the user</a:t>
            </a:r>
          </a:p>
          <a:p>
            <a:pPr lvl="1"/>
            <a:r>
              <a:rPr lang="en-US" dirty="0"/>
              <a:t>Different from previous MODFLOW versions</a:t>
            </a:r>
          </a:p>
          <a:p>
            <a:r>
              <a:rPr lang="en-US" dirty="0"/>
              <a:t>Can be specified using time series</a:t>
            </a:r>
          </a:p>
        </p:txBody>
      </p:sp>
      <p:sp>
        <p:nvSpPr>
          <p:cNvPr id="4" name="Content Placeholder 2">
            <a:extLst>
              <a:ext uri="{FF2B5EF4-FFF2-40B4-BE49-F238E27FC236}">
                <a16:creationId xmlns:a16="http://schemas.microsoft.com/office/drawing/2014/main" id="{BDB60721-7552-5346-AD13-774B1122B449}"/>
              </a:ext>
            </a:extLst>
          </p:cNvPr>
          <p:cNvSpPr txBox="1">
            <a:spLocks/>
          </p:cNvSpPr>
          <p:nvPr/>
        </p:nvSpPr>
        <p:spPr>
          <a:xfrm>
            <a:off x="5562600" y="952500"/>
            <a:ext cx="3352800" cy="5334000"/>
          </a:xfrm>
          <a:prstGeom prst="rect">
            <a:avLst/>
          </a:prstGeom>
          <a:ln w="25400">
            <a:solidFill>
              <a:schemeClr val="bg1"/>
            </a:solidFill>
          </a:ln>
        </p:spPr>
        <p:txBody>
          <a:bodyPr/>
          <a:lst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a:lstStyle>
          <a:p>
            <a:pPr marL="0" indent="0">
              <a:buNone/>
            </a:pPr>
            <a:r>
              <a:rPr lang="en-US" sz="1200" kern="0" dirty="0">
                <a:latin typeface="Courier New"/>
                <a:cs typeface="Courier New"/>
              </a:rPr>
              <a:t>BEGIN OPTIONS</a:t>
            </a:r>
          </a:p>
          <a:p>
            <a:pPr marL="0" indent="0">
              <a:buNone/>
            </a:pPr>
            <a:r>
              <a:rPr lang="en-US" sz="1200" kern="0" dirty="0">
                <a:latin typeface="Courier New"/>
                <a:cs typeface="Courier New"/>
              </a:rPr>
              <a:t>  PRINT_INPUT</a:t>
            </a:r>
          </a:p>
          <a:p>
            <a:pPr marL="0" indent="0">
              <a:buNone/>
            </a:pPr>
            <a:r>
              <a:rPr lang="en-US" sz="1200" kern="0" dirty="0">
                <a:latin typeface="Courier New"/>
                <a:cs typeface="Courier New"/>
              </a:rPr>
              <a:t>  PRINT_FLOWS</a:t>
            </a:r>
          </a:p>
          <a:p>
            <a:pPr marL="0" indent="0">
              <a:buNone/>
            </a:pPr>
            <a:r>
              <a:rPr lang="en-US" sz="1200" kern="0" dirty="0">
                <a:latin typeface="Courier New"/>
                <a:cs typeface="Courier New"/>
              </a:rPr>
              <a:t>  SAVE_FLOWS</a:t>
            </a:r>
          </a:p>
          <a:p>
            <a:pPr marL="0" indent="0">
              <a:buNone/>
            </a:pPr>
            <a:r>
              <a:rPr lang="en-US" sz="1200" kern="0" dirty="0">
                <a:latin typeface="Courier New"/>
                <a:cs typeface="Courier New"/>
              </a:rPr>
              <a:t>END OPTIONS</a:t>
            </a:r>
          </a:p>
          <a:p>
            <a:pPr marL="0" indent="0">
              <a:buNone/>
            </a:pPr>
            <a:endParaRPr lang="en-US" sz="1200" kern="0" dirty="0">
              <a:latin typeface="Courier New"/>
              <a:cs typeface="Courier New"/>
            </a:endParaRPr>
          </a:p>
          <a:p>
            <a:pPr marL="0" indent="0">
              <a:buNone/>
            </a:pPr>
            <a:r>
              <a:rPr lang="en-US" sz="1200" kern="0" dirty="0">
                <a:latin typeface="Courier New"/>
                <a:cs typeface="Courier New"/>
              </a:rPr>
              <a:t>BEGIN DIMENSIONS</a:t>
            </a:r>
          </a:p>
          <a:p>
            <a:pPr marL="0" indent="0">
              <a:buNone/>
            </a:pPr>
            <a:r>
              <a:rPr lang="en-US" sz="1200" kern="0" dirty="0">
                <a:latin typeface="Courier New"/>
                <a:cs typeface="Courier New"/>
              </a:rPr>
              <a:t>  MAXBOUND 42</a:t>
            </a:r>
          </a:p>
          <a:p>
            <a:pPr marL="0" indent="0">
              <a:buNone/>
            </a:pPr>
            <a:r>
              <a:rPr lang="en-US" sz="1200" kern="0" dirty="0">
                <a:latin typeface="Courier New"/>
                <a:cs typeface="Courier New"/>
              </a:rPr>
              <a:t>END DIMENSIONS</a:t>
            </a:r>
          </a:p>
          <a:p>
            <a:pPr marL="0" indent="0">
              <a:buNone/>
            </a:pPr>
            <a:endParaRPr lang="en-US" sz="1200" kern="0" dirty="0">
              <a:latin typeface="Courier New"/>
              <a:cs typeface="Courier New"/>
            </a:endParaRPr>
          </a:p>
          <a:p>
            <a:pPr marL="0" indent="0">
              <a:buNone/>
            </a:pPr>
            <a:r>
              <a:rPr lang="en-US" sz="1200" kern="0" dirty="0">
                <a:latin typeface="Courier New"/>
                <a:cs typeface="Courier New"/>
              </a:rPr>
              <a:t>BEGIN PERIOD 1</a:t>
            </a:r>
          </a:p>
          <a:p>
            <a:pPr marL="0" indent="0">
              <a:buNone/>
            </a:pPr>
            <a:r>
              <a:rPr lang="en-US" sz="1200" kern="0" dirty="0">
                <a:latin typeface="Courier New"/>
                <a:cs typeface="Courier New"/>
              </a:rPr>
              <a:t># canal</a:t>
            </a:r>
          </a:p>
          <a:p>
            <a:pPr marL="0" indent="0">
              <a:buNone/>
            </a:pPr>
            <a:r>
              <a:rPr lang="en-US" sz="1200" kern="0" dirty="0">
                <a:latin typeface="Courier New"/>
                <a:cs typeface="Courier New"/>
              </a:rPr>
              <a:t> 1  1 1  330.0    </a:t>
            </a:r>
          </a:p>
          <a:p>
            <a:pPr marL="0" indent="0">
              <a:buNone/>
            </a:pPr>
            <a:r>
              <a:rPr lang="en-US" sz="1200" kern="0" dirty="0">
                <a:latin typeface="Courier New"/>
                <a:cs typeface="Courier New"/>
              </a:rPr>
              <a:t> 1  2 1  330.0   </a:t>
            </a:r>
          </a:p>
          <a:p>
            <a:pPr marL="0" indent="0">
              <a:buNone/>
            </a:pPr>
            <a:r>
              <a:rPr lang="en-US" sz="1200" kern="0" dirty="0">
                <a:latin typeface="Courier New"/>
                <a:cs typeface="Courier New"/>
              </a:rPr>
              <a:t> 1  3 1  330.0    </a:t>
            </a:r>
          </a:p>
          <a:p>
            <a:pPr marL="0" indent="0">
              <a:buNone/>
            </a:pPr>
            <a:r>
              <a:rPr lang="en-US" sz="1200" kern="0" dirty="0">
                <a:latin typeface="Courier New"/>
                <a:cs typeface="Courier New"/>
              </a:rPr>
              <a:t> 1  4 1  330.0</a:t>
            </a:r>
          </a:p>
          <a:p>
            <a:pPr marL="0" indent="0">
              <a:buNone/>
            </a:pPr>
            <a:r>
              <a:rPr lang="en-US" sz="1200" kern="0" dirty="0">
                <a:latin typeface="Courier New"/>
                <a:cs typeface="Courier New"/>
              </a:rPr>
              <a:t> ...</a:t>
            </a:r>
          </a:p>
          <a:p>
            <a:pPr marL="0" indent="0">
              <a:buNone/>
            </a:pPr>
            <a:r>
              <a:rPr lang="en-US" sz="1200" kern="0" dirty="0">
                <a:latin typeface="Courier New"/>
                <a:cs typeface="Courier New"/>
              </a:rPr>
              <a:t># river</a:t>
            </a:r>
          </a:p>
          <a:p>
            <a:pPr marL="0" indent="0">
              <a:buNone/>
            </a:pPr>
            <a:r>
              <a:rPr lang="en-US" sz="1200" kern="0" dirty="0">
                <a:latin typeface="Courier New"/>
                <a:cs typeface="Courier New"/>
              </a:rPr>
              <a:t> 1  1 20  320.0    </a:t>
            </a:r>
          </a:p>
          <a:p>
            <a:pPr marL="0" indent="0">
              <a:buNone/>
            </a:pPr>
            <a:r>
              <a:rPr lang="en-US" sz="1200" kern="0" dirty="0">
                <a:latin typeface="Courier New"/>
                <a:cs typeface="Courier New"/>
              </a:rPr>
              <a:t> 1  2 20  320.0    </a:t>
            </a:r>
          </a:p>
          <a:p>
            <a:pPr marL="0" indent="0">
              <a:buNone/>
            </a:pPr>
            <a:r>
              <a:rPr lang="en-US" sz="1200" kern="0" dirty="0">
                <a:latin typeface="Courier New"/>
                <a:cs typeface="Courier New"/>
              </a:rPr>
              <a:t> 1  3 20  320.0</a:t>
            </a:r>
          </a:p>
          <a:p>
            <a:pPr marL="0" indent="0">
              <a:buNone/>
            </a:pPr>
            <a:r>
              <a:rPr lang="en-US" sz="1200" kern="0" dirty="0">
                <a:latin typeface="Courier New"/>
                <a:cs typeface="Courier New"/>
              </a:rPr>
              <a:t> ...</a:t>
            </a:r>
          </a:p>
          <a:p>
            <a:pPr marL="0" indent="0">
              <a:buNone/>
            </a:pPr>
            <a:r>
              <a:rPr lang="en-US" sz="1200" kern="0" dirty="0">
                <a:latin typeface="Courier New"/>
                <a:cs typeface="Courier New"/>
              </a:rPr>
              <a:t>END PERIOD</a:t>
            </a:r>
          </a:p>
        </p:txBody>
      </p:sp>
    </p:spTree>
    <p:extLst>
      <p:ext uri="{BB962C8B-B14F-4D97-AF65-F5344CB8AC3E}">
        <p14:creationId xmlns:p14="http://schemas.microsoft.com/office/powerpoint/2010/main" val="26581031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5">
            <a:extLst>
              <a:ext uri="{FF2B5EF4-FFF2-40B4-BE49-F238E27FC236}">
                <a16:creationId xmlns:a16="http://schemas.microsoft.com/office/drawing/2014/main" id="{80DF19A4-AD04-544D-9362-AFB5F5100AEF}"/>
              </a:ext>
            </a:extLst>
          </p:cNvPr>
          <p:cNvSpPr>
            <a:spLocks noChangeArrowheads="1"/>
          </p:cNvSpPr>
          <p:nvPr/>
        </p:nvSpPr>
        <p:spPr bwMode="auto">
          <a:xfrm>
            <a:off x="152400" y="5867400"/>
            <a:ext cx="1981200" cy="914400"/>
          </a:xfrm>
          <a:prstGeom prst="rect">
            <a:avLst/>
          </a:prstGeom>
          <a:solidFill>
            <a:srgbClr val="002F5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a:p>
            <a:endParaRPr lang="en-US"/>
          </a:p>
        </p:txBody>
      </p:sp>
      <p:pic>
        <p:nvPicPr>
          <p:cNvPr id="13" name="Picture 12"/>
          <p:cNvPicPr>
            <a:picLocks noChangeAspect="1"/>
          </p:cNvPicPr>
          <p:nvPr/>
        </p:nvPicPr>
        <p:blipFill>
          <a:blip r:embed="rId2"/>
          <a:stretch>
            <a:fillRect/>
          </a:stretch>
        </p:blipFill>
        <p:spPr>
          <a:xfrm>
            <a:off x="6267463" y="762000"/>
            <a:ext cx="1809737" cy="5667768"/>
          </a:xfrm>
          <a:prstGeom prst="rect">
            <a:avLst/>
          </a:prstGeom>
        </p:spPr>
      </p:pic>
      <p:pic>
        <p:nvPicPr>
          <p:cNvPr id="4" name="Picture 3"/>
          <p:cNvPicPr>
            <a:picLocks noChangeAspect="1"/>
          </p:cNvPicPr>
          <p:nvPr/>
        </p:nvPicPr>
        <p:blipFill>
          <a:blip r:embed="rId3"/>
          <a:stretch>
            <a:fillRect/>
          </a:stretch>
        </p:blipFill>
        <p:spPr>
          <a:xfrm>
            <a:off x="888749" y="1324484"/>
            <a:ext cx="3267277" cy="5152516"/>
          </a:xfrm>
          <a:prstGeom prst="rect">
            <a:avLst/>
          </a:prstGeom>
        </p:spPr>
      </p:pic>
      <p:sp>
        <p:nvSpPr>
          <p:cNvPr id="2" name="Title 1"/>
          <p:cNvSpPr>
            <a:spLocks noGrp="1"/>
          </p:cNvSpPr>
          <p:nvPr>
            <p:ph type="title"/>
          </p:nvPr>
        </p:nvSpPr>
        <p:spPr/>
        <p:txBody>
          <a:bodyPr/>
          <a:lstStyle/>
          <a:p>
            <a:r>
              <a:rPr lang="en-US" dirty="0"/>
              <a:t>Time Series</a:t>
            </a:r>
          </a:p>
        </p:txBody>
      </p:sp>
      <p:sp>
        <p:nvSpPr>
          <p:cNvPr id="10" name="Rectangle 9"/>
          <p:cNvSpPr/>
          <p:nvPr/>
        </p:nvSpPr>
        <p:spPr bwMode="auto">
          <a:xfrm>
            <a:off x="1828800" y="2658039"/>
            <a:ext cx="665444" cy="3645941"/>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ndParaRPr>
          </a:p>
        </p:txBody>
      </p:sp>
      <p:sp>
        <p:nvSpPr>
          <p:cNvPr id="11" name="Rectangle 10"/>
          <p:cNvSpPr/>
          <p:nvPr/>
        </p:nvSpPr>
        <p:spPr bwMode="auto">
          <a:xfrm>
            <a:off x="7086600" y="946673"/>
            <a:ext cx="665444" cy="302678"/>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ndParaRPr>
          </a:p>
        </p:txBody>
      </p:sp>
      <p:cxnSp>
        <p:nvCxnSpPr>
          <p:cNvPr id="12" name="Straight Connector 11"/>
          <p:cNvCxnSpPr>
            <a:cxnSpLocks/>
            <a:stCxn id="10" idx="3"/>
            <a:endCxn id="11" idx="1"/>
          </p:cNvCxnSpPr>
          <p:nvPr/>
        </p:nvCxnSpPr>
        <p:spPr bwMode="auto">
          <a:xfrm flipV="1">
            <a:off x="2494244" y="1098012"/>
            <a:ext cx="4592356" cy="3382998"/>
          </a:xfrm>
          <a:prstGeom prst="line">
            <a:avLst/>
          </a:prstGeom>
          <a:solidFill>
            <a:schemeClr val="accent1"/>
          </a:solidFill>
          <a:ln w="28575" cap="flat" cmpd="sng" algn="ctr">
            <a:solidFill>
              <a:srgbClr val="FF0000"/>
            </a:solidFill>
            <a:prstDash val="solid"/>
            <a:round/>
            <a:headEnd type="none" w="med" len="med"/>
            <a:tailEnd type="none" w="med" len="med"/>
          </a:ln>
          <a:effectLst/>
        </p:spPr>
      </p:cxnSp>
      <p:sp>
        <p:nvSpPr>
          <p:cNvPr id="14" name="TextBox 13"/>
          <p:cNvSpPr txBox="1"/>
          <p:nvPr/>
        </p:nvSpPr>
        <p:spPr>
          <a:xfrm>
            <a:off x="6648463" y="381000"/>
            <a:ext cx="997188" cy="400110"/>
          </a:xfrm>
          <a:prstGeom prst="rect">
            <a:avLst/>
          </a:prstGeom>
          <a:noFill/>
        </p:spPr>
        <p:txBody>
          <a:bodyPr wrap="none" rtlCol="0">
            <a:spAutoFit/>
          </a:bodyPr>
          <a:lstStyle/>
          <a:p>
            <a:r>
              <a:rPr lang="en-US" sz="2000" dirty="0" err="1">
                <a:solidFill>
                  <a:schemeClr val="bg1"/>
                </a:solidFill>
              </a:rPr>
              <a:t>tides.ts</a:t>
            </a:r>
            <a:endParaRPr lang="en-US" sz="2000" dirty="0">
              <a:solidFill>
                <a:schemeClr val="bg1"/>
              </a:solidFill>
            </a:endParaRPr>
          </a:p>
        </p:txBody>
      </p:sp>
      <p:sp>
        <p:nvSpPr>
          <p:cNvPr id="15" name="TextBox 14"/>
          <p:cNvSpPr txBox="1"/>
          <p:nvPr/>
        </p:nvSpPr>
        <p:spPr>
          <a:xfrm>
            <a:off x="1574549" y="990600"/>
            <a:ext cx="1866692" cy="400110"/>
          </a:xfrm>
          <a:prstGeom prst="rect">
            <a:avLst/>
          </a:prstGeom>
          <a:noFill/>
        </p:spPr>
        <p:txBody>
          <a:bodyPr wrap="none" rtlCol="0">
            <a:spAutoFit/>
          </a:bodyPr>
          <a:lstStyle/>
          <a:p>
            <a:r>
              <a:rPr lang="en-US" sz="2000" dirty="0">
                <a:solidFill>
                  <a:schemeClr val="bg1"/>
                </a:solidFill>
              </a:rPr>
              <a:t>GHB Input File</a:t>
            </a:r>
          </a:p>
        </p:txBody>
      </p:sp>
      <p:sp>
        <p:nvSpPr>
          <p:cNvPr id="18" name="Rectangle 17">
            <a:extLst>
              <a:ext uri="{FF2B5EF4-FFF2-40B4-BE49-F238E27FC236}">
                <a16:creationId xmlns:a16="http://schemas.microsoft.com/office/drawing/2014/main" id="{C47DBBE3-D28D-1045-8756-08D1E80A35AB}"/>
              </a:ext>
            </a:extLst>
          </p:cNvPr>
          <p:cNvSpPr/>
          <p:nvPr/>
        </p:nvSpPr>
        <p:spPr bwMode="auto">
          <a:xfrm>
            <a:off x="989703" y="1452281"/>
            <a:ext cx="1506071" cy="172124"/>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410685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882C4-1DC6-D34A-BD59-C5CB012F1AE9}"/>
              </a:ext>
            </a:extLst>
          </p:cNvPr>
          <p:cNvSpPr>
            <a:spLocks noGrp="1"/>
          </p:cNvSpPr>
          <p:nvPr>
            <p:ph type="title"/>
          </p:nvPr>
        </p:nvSpPr>
        <p:spPr/>
        <p:txBody>
          <a:bodyPr/>
          <a:lstStyle/>
          <a:p>
            <a:r>
              <a:rPr lang="en-US" dirty="0"/>
              <a:t>Timeseries Interpolation Methods</a:t>
            </a:r>
          </a:p>
        </p:txBody>
      </p:sp>
      <p:sp>
        <p:nvSpPr>
          <p:cNvPr id="3" name="Content Placeholder 2">
            <a:extLst>
              <a:ext uri="{FF2B5EF4-FFF2-40B4-BE49-F238E27FC236}">
                <a16:creationId xmlns:a16="http://schemas.microsoft.com/office/drawing/2014/main" id="{85A7BCAF-F6AA-7941-A072-D9AEF7472577}"/>
              </a:ext>
            </a:extLst>
          </p:cNvPr>
          <p:cNvSpPr>
            <a:spLocks noGrp="1"/>
          </p:cNvSpPr>
          <p:nvPr>
            <p:ph sz="half" idx="1"/>
          </p:nvPr>
        </p:nvSpPr>
        <p:spPr>
          <a:xfrm>
            <a:off x="228600" y="1066800"/>
            <a:ext cx="5715000" cy="4495800"/>
          </a:xfrm>
        </p:spPr>
        <p:txBody>
          <a:bodyPr/>
          <a:lstStyle/>
          <a:p>
            <a:r>
              <a:rPr lang="en-US" dirty="0"/>
              <a:t>STEPWISE</a:t>
            </a:r>
          </a:p>
          <a:p>
            <a:pPr lvl="1"/>
            <a:r>
              <a:rPr lang="en-US" dirty="0"/>
              <a:t>Values are constant until changed</a:t>
            </a:r>
          </a:p>
          <a:p>
            <a:pPr marL="0" indent="0">
              <a:buNone/>
            </a:pPr>
            <a:endParaRPr lang="en-US" dirty="0"/>
          </a:p>
          <a:p>
            <a:r>
              <a:rPr lang="en-US" dirty="0"/>
              <a:t>LINEAR</a:t>
            </a:r>
          </a:p>
          <a:p>
            <a:pPr lvl="1"/>
            <a:r>
              <a:rPr lang="en-US" dirty="0"/>
              <a:t>Average value is calculated for the time step</a:t>
            </a:r>
          </a:p>
          <a:p>
            <a:endParaRPr lang="en-US" dirty="0"/>
          </a:p>
          <a:p>
            <a:r>
              <a:rPr lang="en-US" dirty="0"/>
              <a:t>LINEAREND</a:t>
            </a:r>
          </a:p>
          <a:p>
            <a:pPr lvl="1"/>
            <a:r>
              <a:rPr lang="en-US" dirty="0"/>
              <a:t>Value interpolated at end of time step</a:t>
            </a:r>
          </a:p>
        </p:txBody>
      </p:sp>
      <p:pic>
        <p:nvPicPr>
          <p:cNvPr id="5" name="Picture 4">
            <a:extLst>
              <a:ext uri="{FF2B5EF4-FFF2-40B4-BE49-F238E27FC236}">
                <a16:creationId xmlns:a16="http://schemas.microsoft.com/office/drawing/2014/main" id="{F6BF374A-1422-2C49-B971-4FC8F57BA8A2}"/>
              </a:ext>
            </a:extLst>
          </p:cNvPr>
          <p:cNvPicPr>
            <a:picLocks noChangeAspect="1"/>
          </p:cNvPicPr>
          <p:nvPr/>
        </p:nvPicPr>
        <p:blipFill>
          <a:blip r:embed="rId2"/>
          <a:stretch>
            <a:fillRect/>
          </a:stretch>
        </p:blipFill>
        <p:spPr>
          <a:xfrm>
            <a:off x="5943600" y="1676400"/>
            <a:ext cx="2862509" cy="3107652"/>
          </a:xfrm>
          <a:prstGeom prst="rect">
            <a:avLst/>
          </a:prstGeom>
        </p:spPr>
      </p:pic>
    </p:spTree>
    <p:extLst>
      <p:ext uri="{BB962C8B-B14F-4D97-AF65-F5344CB8AC3E}">
        <p14:creationId xmlns:p14="http://schemas.microsoft.com/office/powerpoint/2010/main" val="23152303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Output</a:t>
            </a:r>
          </a:p>
        </p:txBody>
      </p:sp>
      <p:sp>
        <p:nvSpPr>
          <p:cNvPr id="3" name="Content Placeholder 2"/>
          <p:cNvSpPr>
            <a:spLocks noGrp="1"/>
          </p:cNvSpPr>
          <p:nvPr>
            <p:ph idx="1"/>
          </p:nvPr>
        </p:nvSpPr>
        <p:spPr>
          <a:xfrm>
            <a:off x="381000" y="1143000"/>
            <a:ext cx="8305800" cy="4495800"/>
          </a:xfrm>
        </p:spPr>
        <p:txBody>
          <a:bodyPr/>
          <a:lstStyle/>
          <a:p>
            <a:r>
              <a:rPr lang="en-US" sz="2000" dirty="0"/>
              <a:t>Listing files</a:t>
            </a:r>
          </a:p>
          <a:p>
            <a:pPr lvl="1"/>
            <a:r>
              <a:rPr lang="en-US" sz="1800" dirty="0"/>
              <a:t>Simulation list file (</a:t>
            </a:r>
            <a:r>
              <a:rPr lang="en-US" sz="1800" dirty="0" err="1"/>
              <a:t>mfsim.lst</a:t>
            </a:r>
            <a:r>
              <a:rPr lang="en-US" sz="1800" dirty="0"/>
              <a:t>)</a:t>
            </a:r>
          </a:p>
          <a:p>
            <a:pPr lvl="1"/>
            <a:r>
              <a:rPr lang="en-US" sz="1800" dirty="0"/>
              <a:t>Model list file (e.g. ps1.lst)</a:t>
            </a:r>
          </a:p>
          <a:p>
            <a:r>
              <a:rPr lang="en-US" sz="2000" dirty="0"/>
              <a:t>Heads</a:t>
            </a:r>
          </a:p>
          <a:p>
            <a:pPr lvl="1"/>
            <a:r>
              <a:rPr lang="en-US" sz="1800" dirty="0"/>
              <a:t>Automatically printed to GWF list file at end of stress period</a:t>
            </a:r>
          </a:p>
          <a:p>
            <a:pPr lvl="1"/>
            <a:r>
              <a:rPr lang="en-US" sz="1800" dirty="0"/>
              <a:t>Can also be written to a binary file</a:t>
            </a:r>
          </a:p>
          <a:p>
            <a:r>
              <a:rPr lang="en-US" sz="2000" dirty="0"/>
              <a:t>Budgets</a:t>
            </a:r>
          </a:p>
          <a:p>
            <a:pPr lvl="1"/>
            <a:r>
              <a:rPr lang="en-US" sz="1800" dirty="0"/>
              <a:t>Can be written to GWF list file (not recommended)</a:t>
            </a:r>
          </a:p>
          <a:p>
            <a:pPr lvl="1"/>
            <a:r>
              <a:rPr lang="en-US" sz="1800" dirty="0"/>
              <a:t>Can also be written to a binary file</a:t>
            </a:r>
          </a:p>
          <a:p>
            <a:r>
              <a:rPr lang="en-US" sz="2000" dirty="0"/>
              <a:t>Observations</a:t>
            </a:r>
          </a:p>
          <a:p>
            <a:pPr lvl="1"/>
            <a:r>
              <a:rPr lang="en-US" sz="1800" dirty="0"/>
              <a:t>Written to CSV (comma separated value) files</a:t>
            </a:r>
          </a:p>
          <a:p>
            <a:r>
              <a:rPr lang="en-US" sz="2000" dirty="0"/>
              <a:t>Binary Grid File</a:t>
            </a:r>
          </a:p>
          <a:p>
            <a:pPr lvl="1"/>
            <a:r>
              <a:rPr lang="en-US" sz="1800" dirty="0"/>
              <a:t>Always written; useful for post processors</a:t>
            </a:r>
          </a:p>
          <a:p>
            <a:r>
              <a:rPr lang="en-US" sz="2200" dirty="0"/>
              <a:t>All binary files are double precision</a:t>
            </a:r>
          </a:p>
        </p:txBody>
      </p:sp>
    </p:spTree>
    <p:extLst>
      <p:ext uri="{BB962C8B-B14F-4D97-AF65-F5344CB8AC3E}">
        <p14:creationId xmlns:p14="http://schemas.microsoft.com/office/powerpoint/2010/main" val="37865999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Output Control File</a:t>
            </a:r>
          </a:p>
        </p:txBody>
      </p:sp>
      <p:pic>
        <p:nvPicPr>
          <p:cNvPr id="5" name="Picture 4"/>
          <p:cNvPicPr>
            <a:picLocks noChangeAspect="1"/>
          </p:cNvPicPr>
          <p:nvPr/>
        </p:nvPicPr>
        <p:blipFill>
          <a:blip r:embed="rId2"/>
          <a:stretch>
            <a:fillRect/>
          </a:stretch>
        </p:blipFill>
        <p:spPr>
          <a:xfrm>
            <a:off x="457200" y="1828800"/>
            <a:ext cx="5804215" cy="3316695"/>
          </a:xfrm>
          <a:prstGeom prst="rect">
            <a:avLst/>
          </a:prstGeom>
        </p:spPr>
      </p:pic>
      <p:sp>
        <p:nvSpPr>
          <p:cNvPr id="6" name="Rectangle 5"/>
          <p:cNvSpPr/>
          <p:nvPr/>
        </p:nvSpPr>
        <p:spPr bwMode="auto">
          <a:xfrm>
            <a:off x="806957" y="3000876"/>
            <a:ext cx="2028445" cy="351924"/>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7" name="TextBox 6"/>
          <p:cNvSpPr txBox="1"/>
          <p:nvPr/>
        </p:nvSpPr>
        <p:spPr>
          <a:xfrm>
            <a:off x="6477001" y="2819400"/>
            <a:ext cx="2514600" cy="1200328"/>
          </a:xfrm>
          <a:prstGeom prst="rect">
            <a:avLst/>
          </a:prstGeom>
          <a:noFill/>
        </p:spPr>
        <p:txBody>
          <a:bodyPr wrap="square" rtlCol="0">
            <a:spAutoFit/>
          </a:bodyPr>
          <a:lstStyle/>
          <a:p>
            <a:r>
              <a:rPr lang="en-US" sz="2400" dirty="0">
                <a:solidFill>
                  <a:srgbClr val="FFFFFF"/>
                </a:solidFill>
              </a:rPr>
              <a:t>Names of budget and head files to create</a:t>
            </a:r>
          </a:p>
        </p:txBody>
      </p:sp>
    </p:spTree>
    <p:extLst>
      <p:ext uri="{BB962C8B-B14F-4D97-AF65-F5344CB8AC3E}">
        <p14:creationId xmlns:p14="http://schemas.microsoft.com/office/powerpoint/2010/main" val="38963749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Output Control File</a:t>
            </a:r>
          </a:p>
        </p:txBody>
      </p:sp>
      <p:pic>
        <p:nvPicPr>
          <p:cNvPr id="5" name="Picture 4"/>
          <p:cNvPicPr>
            <a:picLocks noChangeAspect="1"/>
          </p:cNvPicPr>
          <p:nvPr/>
        </p:nvPicPr>
        <p:blipFill>
          <a:blip r:embed="rId2"/>
          <a:stretch>
            <a:fillRect/>
          </a:stretch>
        </p:blipFill>
        <p:spPr>
          <a:xfrm>
            <a:off x="457200" y="1828800"/>
            <a:ext cx="5804215" cy="3316695"/>
          </a:xfrm>
          <a:prstGeom prst="rect">
            <a:avLst/>
          </a:prstGeom>
        </p:spPr>
      </p:pic>
      <p:sp>
        <p:nvSpPr>
          <p:cNvPr id="6" name="Rectangle 5"/>
          <p:cNvSpPr/>
          <p:nvPr/>
        </p:nvSpPr>
        <p:spPr bwMode="auto">
          <a:xfrm>
            <a:off x="790955" y="4419600"/>
            <a:ext cx="2028445" cy="351924"/>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7" name="TextBox 6"/>
          <p:cNvSpPr txBox="1"/>
          <p:nvPr/>
        </p:nvSpPr>
        <p:spPr>
          <a:xfrm>
            <a:off x="6477001" y="2990672"/>
            <a:ext cx="2514600" cy="1200328"/>
          </a:xfrm>
          <a:prstGeom prst="rect">
            <a:avLst/>
          </a:prstGeom>
          <a:noFill/>
        </p:spPr>
        <p:txBody>
          <a:bodyPr wrap="square" rtlCol="0">
            <a:spAutoFit/>
          </a:bodyPr>
          <a:lstStyle/>
          <a:p>
            <a:r>
              <a:rPr lang="en-US" sz="2400" dirty="0">
                <a:solidFill>
                  <a:srgbClr val="FFFFFF"/>
                </a:solidFill>
              </a:rPr>
              <a:t>How often to save or print for the stress period</a:t>
            </a:r>
          </a:p>
        </p:txBody>
      </p:sp>
      <p:pic>
        <p:nvPicPr>
          <p:cNvPr id="2" name="Picture 1"/>
          <p:cNvPicPr>
            <a:picLocks noChangeAspect="1"/>
          </p:cNvPicPr>
          <p:nvPr/>
        </p:nvPicPr>
        <p:blipFill>
          <a:blip r:embed="rId3"/>
          <a:stretch>
            <a:fillRect/>
          </a:stretch>
        </p:blipFill>
        <p:spPr>
          <a:xfrm>
            <a:off x="6477000" y="4318000"/>
            <a:ext cx="2260600" cy="1168400"/>
          </a:xfrm>
          <a:prstGeom prst="rect">
            <a:avLst/>
          </a:prstGeom>
        </p:spPr>
      </p:pic>
      <p:sp>
        <p:nvSpPr>
          <p:cNvPr id="8" name="TextBox 7"/>
          <p:cNvSpPr txBox="1"/>
          <p:nvPr/>
        </p:nvSpPr>
        <p:spPr>
          <a:xfrm>
            <a:off x="5462374" y="5950803"/>
            <a:ext cx="3681626" cy="830997"/>
          </a:xfrm>
          <a:prstGeom prst="rect">
            <a:avLst/>
          </a:prstGeom>
          <a:noFill/>
        </p:spPr>
        <p:txBody>
          <a:bodyPr wrap="square" rtlCol="0">
            <a:spAutoFit/>
          </a:bodyPr>
          <a:lstStyle/>
          <a:p>
            <a:r>
              <a:rPr lang="en-US" sz="2400" dirty="0">
                <a:solidFill>
                  <a:srgbClr val="FFFFFF"/>
                </a:solidFill>
              </a:rPr>
              <a:t>e.g. SAVE HEAD LAST</a:t>
            </a:r>
          </a:p>
        </p:txBody>
      </p:sp>
    </p:spTree>
    <p:extLst>
      <p:ext uri="{BB962C8B-B14F-4D97-AF65-F5344CB8AC3E}">
        <p14:creationId xmlns:p14="http://schemas.microsoft.com/office/powerpoint/2010/main" val="21915353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D85F3-644B-0048-A5D6-93A5C52C7CA4}"/>
              </a:ext>
            </a:extLst>
          </p:cNvPr>
          <p:cNvSpPr>
            <a:spLocks noGrp="1"/>
          </p:cNvSpPr>
          <p:nvPr>
            <p:ph type="title"/>
          </p:nvPr>
        </p:nvSpPr>
        <p:spPr/>
        <p:txBody>
          <a:bodyPr/>
          <a:lstStyle/>
          <a:p>
            <a:r>
              <a:rPr lang="en-US" dirty="0"/>
              <a:t>Observations</a:t>
            </a:r>
          </a:p>
        </p:txBody>
      </p:sp>
      <p:sp>
        <p:nvSpPr>
          <p:cNvPr id="5" name="Content Placeholder 4">
            <a:extLst>
              <a:ext uri="{FF2B5EF4-FFF2-40B4-BE49-F238E27FC236}">
                <a16:creationId xmlns:a16="http://schemas.microsoft.com/office/drawing/2014/main" id="{71B01E74-BAD4-B54C-9F3C-A53AF2FBA72A}"/>
              </a:ext>
            </a:extLst>
          </p:cNvPr>
          <p:cNvSpPr>
            <a:spLocks noGrp="1"/>
          </p:cNvSpPr>
          <p:nvPr>
            <p:ph idx="1"/>
          </p:nvPr>
        </p:nvSpPr>
        <p:spPr/>
        <p:txBody>
          <a:bodyPr/>
          <a:lstStyle/>
          <a:p>
            <a:r>
              <a:rPr lang="en-US" dirty="0"/>
              <a:t>OBS Package for GWF Model</a:t>
            </a:r>
          </a:p>
          <a:p>
            <a:pPr lvl="1"/>
            <a:r>
              <a:rPr lang="en-US" dirty="0"/>
              <a:t>Heads</a:t>
            </a:r>
          </a:p>
          <a:p>
            <a:pPr lvl="1"/>
            <a:r>
              <a:rPr lang="en-US" dirty="0"/>
              <a:t>Flow between cells</a:t>
            </a:r>
          </a:p>
          <a:p>
            <a:r>
              <a:rPr lang="en-US" dirty="0"/>
              <a:t>Separate OBS files for each package</a:t>
            </a:r>
          </a:p>
          <a:p>
            <a:pPr lvl="1"/>
            <a:endParaRPr lang="en-US" dirty="0"/>
          </a:p>
        </p:txBody>
      </p:sp>
      <p:pic>
        <p:nvPicPr>
          <p:cNvPr id="6" name="Picture 5">
            <a:extLst>
              <a:ext uri="{FF2B5EF4-FFF2-40B4-BE49-F238E27FC236}">
                <a16:creationId xmlns:a16="http://schemas.microsoft.com/office/drawing/2014/main" id="{F0DF99DE-41EF-AF4C-827E-BDFF0364B2F7}"/>
              </a:ext>
            </a:extLst>
          </p:cNvPr>
          <p:cNvPicPr>
            <a:picLocks noChangeAspect="1"/>
          </p:cNvPicPr>
          <p:nvPr/>
        </p:nvPicPr>
        <p:blipFill>
          <a:blip r:embed="rId2"/>
          <a:stretch>
            <a:fillRect/>
          </a:stretch>
        </p:blipFill>
        <p:spPr>
          <a:xfrm>
            <a:off x="755387" y="3598538"/>
            <a:ext cx="7557025" cy="2256323"/>
          </a:xfrm>
          <a:prstGeom prst="rect">
            <a:avLst/>
          </a:prstGeom>
        </p:spPr>
      </p:pic>
    </p:spTree>
    <p:extLst>
      <p:ext uri="{BB962C8B-B14F-4D97-AF65-F5344CB8AC3E}">
        <p14:creationId xmlns:p14="http://schemas.microsoft.com/office/powerpoint/2010/main" val="5794687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7200" y="1371600"/>
            <a:ext cx="3059525" cy="5152516"/>
          </a:xfrm>
          <a:prstGeom prst="rect">
            <a:avLst/>
          </a:prstGeom>
        </p:spPr>
      </p:pic>
      <p:sp>
        <p:nvSpPr>
          <p:cNvPr id="2" name="Title 1"/>
          <p:cNvSpPr>
            <a:spLocks noGrp="1"/>
          </p:cNvSpPr>
          <p:nvPr>
            <p:ph type="title"/>
          </p:nvPr>
        </p:nvSpPr>
        <p:spPr/>
        <p:txBody>
          <a:bodyPr/>
          <a:lstStyle/>
          <a:p>
            <a:r>
              <a:rPr lang="en-US" dirty="0" err="1"/>
              <a:t>Boundname</a:t>
            </a:r>
            <a:endParaRPr lang="en-US" dirty="0"/>
          </a:p>
        </p:txBody>
      </p:sp>
      <p:pic>
        <p:nvPicPr>
          <p:cNvPr id="11" name="Picture 10"/>
          <p:cNvPicPr>
            <a:picLocks noChangeAspect="1"/>
          </p:cNvPicPr>
          <p:nvPr/>
        </p:nvPicPr>
        <p:blipFill>
          <a:blip r:embed="rId3"/>
          <a:stretch>
            <a:fillRect/>
          </a:stretch>
        </p:blipFill>
        <p:spPr>
          <a:xfrm>
            <a:off x="5105400" y="838200"/>
            <a:ext cx="3218800" cy="2071788"/>
          </a:xfrm>
          <a:prstGeom prst="rect">
            <a:avLst/>
          </a:prstGeom>
        </p:spPr>
      </p:pic>
      <p:sp>
        <p:nvSpPr>
          <p:cNvPr id="12" name="TextBox 11"/>
          <p:cNvSpPr txBox="1"/>
          <p:nvPr/>
        </p:nvSpPr>
        <p:spPr>
          <a:xfrm>
            <a:off x="5638800" y="457200"/>
            <a:ext cx="2209083" cy="400110"/>
          </a:xfrm>
          <a:prstGeom prst="rect">
            <a:avLst/>
          </a:prstGeom>
          <a:noFill/>
        </p:spPr>
        <p:txBody>
          <a:bodyPr wrap="none" rtlCol="0">
            <a:spAutoFit/>
          </a:bodyPr>
          <a:lstStyle/>
          <a:p>
            <a:r>
              <a:rPr lang="en-US" sz="2000" dirty="0" err="1">
                <a:solidFill>
                  <a:schemeClr val="bg1"/>
                </a:solidFill>
              </a:rPr>
              <a:t>mymodel.ghb.obs</a:t>
            </a:r>
            <a:endParaRPr lang="en-US" sz="2000" dirty="0">
              <a:solidFill>
                <a:schemeClr val="bg1"/>
              </a:solidFill>
            </a:endParaRPr>
          </a:p>
        </p:txBody>
      </p:sp>
      <p:pic>
        <p:nvPicPr>
          <p:cNvPr id="13" name="Picture 12"/>
          <p:cNvPicPr>
            <a:picLocks noChangeAspect="1"/>
          </p:cNvPicPr>
          <p:nvPr/>
        </p:nvPicPr>
        <p:blipFill>
          <a:blip r:embed="rId4"/>
          <a:stretch>
            <a:fillRect/>
          </a:stretch>
        </p:blipFill>
        <p:spPr>
          <a:xfrm>
            <a:off x="5105400" y="3505200"/>
            <a:ext cx="3369345" cy="2724151"/>
          </a:xfrm>
          <a:prstGeom prst="rect">
            <a:avLst/>
          </a:prstGeom>
        </p:spPr>
      </p:pic>
    </p:spTree>
    <p:extLst>
      <p:ext uri="{BB962C8B-B14F-4D97-AF65-F5344CB8AC3E}">
        <p14:creationId xmlns:p14="http://schemas.microsoft.com/office/powerpoint/2010/main" val="30335621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00A62-E116-E742-8714-BA9A34AA2815}"/>
              </a:ext>
            </a:extLst>
          </p:cNvPr>
          <p:cNvSpPr>
            <a:spLocks noGrp="1"/>
          </p:cNvSpPr>
          <p:nvPr>
            <p:ph type="title"/>
          </p:nvPr>
        </p:nvSpPr>
        <p:spPr/>
        <p:txBody>
          <a:bodyPr/>
          <a:lstStyle/>
          <a:p>
            <a:r>
              <a:rPr lang="en-US" dirty="0"/>
              <a:t>Example problem</a:t>
            </a:r>
          </a:p>
        </p:txBody>
      </p:sp>
      <p:sp>
        <p:nvSpPr>
          <p:cNvPr id="3" name="Text Placeholder 2">
            <a:extLst>
              <a:ext uri="{FF2B5EF4-FFF2-40B4-BE49-F238E27FC236}">
                <a16:creationId xmlns:a16="http://schemas.microsoft.com/office/drawing/2014/main" id="{C47FE49E-CCE2-D342-B284-ABA43A143D4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22119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838200" y="1752600"/>
            <a:ext cx="7391400" cy="4038600"/>
          </a:xfrm>
          <a:prstGeom prst="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2" name="Title 1"/>
          <p:cNvSpPr>
            <a:spLocks noGrp="1"/>
          </p:cNvSpPr>
          <p:nvPr>
            <p:ph type="title"/>
          </p:nvPr>
        </p:nvSpPr>
        <p:spPr/>
        <p:txBody>
          <a:bodyPr/>
          <a:lstStyle/>
          <a:p>
            <a:r>
              <a:rPr lang="en-US" dirty="0"/>
              <a:t>Finite-Difference Equation</a:t>
            </a:r>
          </a:p>
        </p:txBody>
      </p:sp>
      <p:sp>
        <p:nvSpPr>
          <p:cNvPr id="4" name="Rectangle 14"/>
          <p:cNvSpPr>
            <a:spLocks noChangeArrowheads="1"/>
          </p:cNvSpPr>
          <p:nvPr/>
        </p:nvSpPr>
        <p:spPr bwMode="auto">
          <a:xfrm>
            <a:off x="0" y="3548063"/>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n-US">
              <a:cs typeface="+mn-cs"/>
            </a:endParaRPr>
          </a:p>
        </p:txBody>
      </p:sp>
      <p:sp>
        <p:nvSpPr>
          <p:cNvPr id="5" name="Rectangle 21"/>
          <p:cNvSpPr>
            <a:spLocks noChangeArrowheads="1"/>
          </p:cNvSpPr>
          <p:nvPr/>
        </p:nvSpPr>
        <p:spPr bwMode="auto">
          <a:xfrm>
            <a:off x="0" y="2862263"/>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n-US">
              <a:cs typeface="+mn-cs"/>
            </a:endParaRPr>
          </a:p>
        </p:txBody>
      </p:sp>
      <p:sp>
        <p:nvSpPr>
          <p:cNvPr id="7" name="Rectangle 24"/>
          <p:cNvSpPr>
            <a:spLocks noChangeArrowheads="1"/>
          </p:cNvSpPr>
          <p:nvPr/>
        </p:nvSpPr>
        <p:spPr bwMode="auto">
          <a:xfrm>
            <a:off x="0" y="3548063"/>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n-US">
              <a:cs typeface="+mn-cs"/>
            </a:endParaRPr>
          </a:p>
        </p:txBody>
      </p:sp>
      <p:graphicFrame>
        <p:nvGraphicFramePr>
          <p:cNvPr id="9" name="Object 26"/>
          <p:cNvGraphicFramePr>
            <a:graphicFrameLocks noChangeAspect="1"/>
          </p:cNvGraphicFramePr>
          <p:nvPr/>
        </p:nvGraphicFramePr>
        <p:xfrm>
          <a:off x="1600200" y="2133600"/>
          <a:ext cx="5486400" cy="381000"/>
        </p:xfrm>
        <a:graphic>
          <a:graphicData uri="http://schemas.openxmlformats.org/presentationml/2006/ole">
            <mc:AlternateContent xmlns:mc="http://schemas.openxmlformats.org/markup-compatibility/2006">
              <mc:Choice xmlns:v="urn:schemas-microsoft-com:vml" Requires="v">
                <p:oleObj spid="_x0000_s11747" name="Equation" r:id="rId3" imgW="3187700" imgH="228600" progId="Equation.3">
                  <p:embed/>
                </p:oleObj>
              </mc:Choice>
              <mc:Fallback>
                <p:oleObj name="Equation" r:id="rId3" imgW="31877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2133600"/>
                        <a:ext cx="54864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pic>
        <p:nvPicPr>
          <p:cNvPr id="10"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2971800"/>
            <a:ext cx="58674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Rectangle 30"/>
          <p:cNvSpPr>
            <a:spLocks noChangeArrowheads="1"/>
          </p:cNvSpPr>
          <p:nvPr/>
        </p:nvSpPr>
        <p:spPr bwMode="auto">
          <a:xfrm>
            <a:off x="0" y="331470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n-US">
              <a:cs typeface="+mn-cs"/>
            </a:endParaRPr>
          </a:p>
        </p:txBody>
      </p:sp>
      <p:graphicFrame>
        <p:nvGraphicFramePr>
          <p:cNvPr id="12" name="Object 29"/>
          <p:cNvGraphicFramePr>
            <a:graphicFrameLocks noChangeAspect="1"/>
          </p:cNvGraphicFramePr>
          <p:nvPr/>
        </p:nvGraphicFramePr>
        <p:xfrm>
          <a:off x="1219200" y="3886200"/>
          <a:ext cx="5715000" cy="381000"/>
        </p:xfrm>
        <a:graphic>
          <a:graphicData uri="http://schemas.openxmlformats.org/presentationml/2006/ole">
            <mc:AlternateContent xmlns:mc="http://schemas.openxmlformats.org/markup-compatibility/2006">
              <mc:Choice xmlns:v="urn:schemas-microsoft-com:vml" Requires="v">
                <p:oleObj spid="_x0000_s11748" name="Equation" r:id="rId6" imgW="3416300" imgH="228600" progId="Equation.3">
                  <p:embed/>
                </p:oleObj>
              </mc:Choice>
              <mc:Fallback>
                <p:oleObj name="Equation" r:id="rId6" imgW="341630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9200" y="3886200"/>
                        <a:ext cx="57150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31"/>
          <p:cNvGraphicFramePr>
            <a:graphicFrameLocks noChangeAspect="1"/>
          </p:cNvGraphicFramePr>
          <p:nvPr/>
        </p:nvGraphicFramePr>
        <p:xfrm>
          <a:off x="1295400" y="4648200"/>
          <a:ext cx="6248400" cy="762000"/>
        </p:xfrm>
        <a:graphic>
          <a:graphicData uri="http://schemas.openxmlformats.org/presentationml/2006/ole">
            <mc:AlternateContent xmlns:mc="http://schemas.openxmlformats.org/markup-compatibility/2006">
              <mc:Choice xmlns:v="urn:schemas-microsoft-com:vml" Requires="v">
                <p:oleObj spid="_x0000_s11749" name="Equation" r:id="rId8" imgW="3543300" imgH="444500" progId="Equation.3">
                  <p:embed/>
                </p:oleObj>
              </mc:Choice>
              <mc:Fallback>
                <p:oleObj name="Equation" r:id="rId8" imgW="3543300" imgH="4445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95400" y="4648200"/>
                        <a:ext cx="6248400"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pic>
        <p:nvPicPr>
          <p:cNvPr id="3" name="Picture 2">
            <a:extLst>
              <a:ext uri="{FF2B5EF4-FFF2-40B4-BE49-F238E27FC236}">
                <a16:creationId xmlns:a16="http://schemas.microsoft.com/office/drawing/2014/main" id="{9078D94C-ABB8-AE49-85B3-0DAA81AD0149}"/>
              </a:ext>
            </a:extLst>
          </p:cNvPr>
          <p:cNvPicPr>
            <a:picLocks noChangeAspect="1"/>
          </p:cNvPicPr>
          <p:nvPr/>
        </p:nvPicPr>
        <p:blipFill>
          <a:blip r:embed="rId10"/>
          <a:stretch>
            <a:fillRect/>
          </a:stretch>
        </p:blipFill>
        <p:spPr>
          <a:xfrm>
            <a:off x="6928184" y="0"/>
            <a:ext cx="2215816" cy="1844342"/>
          </a:xfrm>
          <a:prstGeom prst="rect">
            <a:avLst/>
          </a:prstGeom>
        </p:spPr>
      </p:pic>
    </p:spTree>
    <p:extLst>
      <p:ext uri="{BB962C8B-B14F-4D97-AF65-F5344CB8AC3E}">
        <p14:creationId xmlns:p14="http://schemas.microsoft.com/office/powerpoint/2010/main" val="24127988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436563" y="276225"/>
            <a:ext cx="8205787" cy="941388"/>
          </a:xfrm>
        </p:spPr>
        <p:txBody>
          <a:bodyPr/>
          <a:lstStyle/>
          <a:p>
            <a:pPr eaLnBrk="1" hangingPunct="1"/>
            <a:r>
              <a:rPr lang="en-US" altLang="en-US" sz="2400" dirty="0">
                <a:solidFill>
                  <a:schemeClr val="tx1"/>
                </a:solidFill>
              </a:rPr>
              <a:t>Steady-state flow with constant head boundaries</a:t>
            </a:r>
          </a:p>
        </p:txBody>
      </p:sp>
      <p:grpSp>
        <p:nvGrpSpPr>
          <p:cNvPr id="2051" name="Group 1"/>
          <p:cNvGrpSpPr>
            <a:grpSpLocks/>
          </p:cNvGrpSpPr>
          <p:nvPr/>
        </p:nvGrpSpPr>
        <p:grpSpPr bwMode="auto">
          <a:xfrm>
            <a:off x="327025" y="1397000"/>
            <a:ext cx="4113213" cy="4281488"/>
            <a:chOff x="327534" y="1396305"/>
            <a:chExt cx="4113114" cy="4282584"/>
          </a:xfrm>
        </p:grpSpPr>
        <p:sp>
          <p:nvSpPr>
            <p:cNvPr id="2077" name="TextBox 1"/>
            <p:cNvSpPr txBox="1">
              <a:spLocks noChangeArrowheads="1"/>
            </p:cNvSpPr>
            <p:nvPr/>
          </p:nvSpPr>
          <p:spPr bwMode="auto">
            <a:xfrm>
              <a:off x="1867311" y="1396305"/>
              <a:ext cx="1193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t>Map View</a:t>
              </a:r>
            </a:p>
          </p:txBody>
        </p:sp>
        <p:grpSp>
          <p:nvGrpSpPr>
            <p:cNvPr id="2078" name="Group 4"/>
            <p:cNvGrpSpPr>
              <a:grpSpLocks/>
            </p:cNvGrpSpPr>
            <p:nvPr/>
          </p:nvGrpSpPr>
          <p:grpSpPr bwMode="auto">
            <a:xfrm>
              <a:off x="640173" y="1747143"/>
              <a:ext cx="3648075" cy="3570287"/>
              <a:chOff x="4811697" y="1587338"/>
              <a:chExt cx="3648722" cy="3570303"/>
            </a:xfrm>
          </p:grpSpPr>
          <p:sp>
            <p:nvSpPr>
              <p:cNvPr id="25" name="Rectangle 24"/>
              <p:cNvSpPr/>
              <p:nvPr/>
            </p:nvSpPr>
            <p:spPr>
              <a:xfrm>
                <a:off x="8265129" y="1604895"/>
                <a:ext cx="195293" cy="35521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 name="Rectangle 23"/>
              <p:cNvSpPr/>
              <p:nvPr/>
            </p:nvSpPr>
            <p:spPr>
              <a:xfrm>
                <a:off x="4830841" y="1604895"/>
                <a:ext cx="195292" cy="35521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 name="Rectangle 3"/>
              <p:cNvSpPr/>
              <p:nvPr/>
            </p:nvSpPr>
            <p:spPr>
              <a:xfrm>
                <a:off x="4811788" y="1587428"/>
                <a:ext cx="3648634" cy="35521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2079" name="TextBox 5"/>
            <p:cNvSpPr txBox="1">
              <a:spLocks noChangeArrowheads="1"/>
            </p:cNvSpPr>
            <p:nvPr/>
          </p:nvSpPr>
          <p:spPr bwMode="auto">
            <a:xfrm>
              <a:off x="1113248" y="1882080"/>
              <a:ext cx="6524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a:t>Canal</a:t>
              </a:r>
            </a:p>
          </p:txBody>
        </p:sp>
        <p:sp>
          <p:nvSpPr>
            <p:cNvPr id="2080" name="TextBox 27"/>
            <p:cNvSpPr txBox="1">
              <a:spLocks noChangeArrowheads="1"/>
            </p:cNvSpPr>
            <p:nvPr/>
          </p:nvSpPr>
          <p:spPr bwMode="auto">
            <a:xfrm>
              <a:off x="3208748" y="4912618"/>
              <a:ext cx="6032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a:t>River</a:t>
              </a:r>
            </a:p>
          </p:txBody>
        </p:sp>
        <p:sp>
          <p:nvSpPr>
            <p:cNvPr id="8" name="Freeform 7"/>
            <p:cNvSpPr/>
            <p:nvPr/>
          </p:nvSpPr>
          <p:spPr>
            <a:xfrm>
              <a:off x="962519" y="2166440"/>
              <a:ext cx="479413" cy="639926"/>
            </a:xfrm>
            <a:custGeom>
              <a:avLst/>
              <a:gdLst>
                <a:gd name="connsiteX0" fmla="*/ 479394 w 479394"/>
                <a:gd name="connsiteY0" fmla="*/ 0 h 639192"/>
                <a:gd name="connsiteX1" fmla="*/ 230819 w 479394"/>
                <a:gd name="connsiteY1" fmla="*/ 213064 h 639192"/>
                <a:gd name="connsiteX2" fmla="*/ 221942 w 479394"/>
                <a:gd name="connsiteY2" fmla="*/ 310719 h 639192"/>
                <a:gd name="connsiteX3" fmla="*/ 381740 w 479394"/>
                <a:gd name="connsiteY3" fmla="*/ 275208 h 639192"/>
                <a:gd name="connsiteX4" fmla="*/ 390617 w 479394"/>
                <a:gd name="connsiteY4" fmla="*/ 363985 h 639192"/>
                <a:gd name="connsiteX5" fmla="*/ 0 w 479394"/>
                <a:gd name="connsiteY5" fmla="*/ 639192 h 639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394" h="639192">
                  <a:moveTo>
                    <a:pt x="479394" y="0"/>
                  </a:moveTo>
                  <a:cubicBezTo>
                    <a:pt x="376561" y="80639"/>
                    <a:pt x="273728" y="161278"/>
                    <a:pt x="230819" y="213064"/>
                  </a:cubicBezTo>
                  <a:cubicBezTo>
                    <a:pt x="187910" y="264850"/>
                    <a:pt x="196789" y="300362"/>
                    <a:pt x="221942" y="310719"/>
                  </a:cubicBezTo>
                  <a:cubicBezTo>
                    <a:pt x="247095" y="321076"/>
                    <a:pt x="353628" y="266330"/>
                    <a:pt x="381740" y="275208"/>
                  </a:cubicBezTo>
                  <a:cubicBezTo>
                    <a:pt x="409852" y="284086"/>
                    <a:pt x="454240" y="303321"/>
                    <a:pt x="390617" y="363985"/>
                  </a:cubicBezTo>
                  <a:cubicBezTo>
                    <a:pt x="326994" y="424649"/>
                    <a:pt x="163497" y="531920"/>
                    <a:pt x="0" y="639192"/>
                  </a:cubicBezTo>
                </a:path>
              </a:pathLst>
            </a:cu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82" name="TextBox 8"/>
            <p:cNvSpPr txBox="1">
              <a:spLocks noChangeArrowheads="1"/>
            </p:cNvSpPr>
            <p:nvPr/>
          </p:nvSpPr>
          <p:spPr bwMode="auto">
            <a:xfrm>
              <a:off x="481423" y="5358705"/>
              <a:ext cx="355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a:t>W</a:t>
              </a:r>
            </a:p>
          </p:txBody>
        </p:sp>
        <p:sp>
          <p:nvSpPr>
            <p:cNvPr id="2083" name="TextBox 31"/>
            <p:cNvSpPr txBox="1">
              <a:spLocks noChangeArrowheads="1"/>
            </p:cNvSpPr>
            <p:nvPr/>
          </p:nvSpPr>
          <p:spPr bwMode="auto">
            <a:xfrm>
              <a:off x="4135848" y="5357118"/>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a:t>E</a:t>
              </a:r>
            </a:p>
          </p:txBody>
        </p:sp>
        <p:sp>
          <p:nvSpPr>
            <p:cNvPr id="10" name="Freeform 9"/>
            <p:cNvSpPr/>
            <p:nvPr/>
          </p:nvSpPr>
          <p:spPr>
            <a:xfrm>
              <a:off x="3527857" y="4376806"/>
              <a:ext cx="514338" cy="566882"/>
            </a:xfrm>
            <a:custGeom>
              <a:avLst/>
              <a:gdLst>
                <a:gd name="connsiteX0" fmla="*/ 0 w 514905"/>
                <a:gd name="connsiteY0" fmla="*/ 568171 h 568171"/>
                <a:gd name="connsiteX1" fmla="*/ 328474 w 514905"/>
                <a:gd name="connsiteY1" fmla="*/ 346229 h 568171"/>
                <a:gd name="connsiteX2" fmla="*/ 363985 w 514905"/>
                <a:gd name="connsiteY2" fmla="*/ 248575 h 568171"/>
                <a:gd name="connsiteX3" fmla="*/ 204187 w 514905"/>
                <a:gd name="connsiteY3" fmla="*/ 284085 h 568171"/>
                <a:gd name="connsiteX4" fmla="*/ 97655 w 514905"/>
                <a:gd name="connsiteY4" fmla="*/ 284085 h 568171"/>
                <a:gd name="connsiteX5" fmla="*/ 514905 w 514905"/>
                <a:gd name="connsiteY5" fmla="*/ 0 h 568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905" h="568171">
                  <a:moveTo>
                    <a:pt x="0" y="568171"/>
                  </a:moveTo>
                  <a:cubicBezTo>
                    <a:pt x="133905" y="483833"/>
                    <a:pt x="267810" y="399495"/>
                    <a:pt x="328474" y="346229"/>
                  </a:cubicBezTo>
                  <a:cubicBezTo>
                    <a:pt x="389138" y="292963"/>
                    <a:pt x="384700" y="258932"/>
                    <a:pt x="363985" y="248575"/>
                  </a:cubicBezTo>
                  <a:cubicBezTo>
                    <a:pt x="343271" y="238218"/>
                    <a:pt x="248575" y="278167"/>
                    <a:pt x="204187" y="284085"/>
                  </a:cubicBezTo>
                  <a:cubicBezTo>
                    <a:pt x="159799" y="290003"/>
                    <a:pt x="45869" y="331432"/>
                    <a:pt x="97655" y="284085"/>
                  </a:cubicBezTo>
                  <a:cubicBezTo>
                    <a:pt x="149441" y="236738"/>
                    <a:pt x="332173" y="118369"/>
                    <a:pt x="514905" y="0"/>
                  </a:cubicBezTo>
                </a:path>
              </a:pathLst>
            </a:cu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85" name="TextBox 8"/>
            <p:cNvSpPr txBox="1">
              <a:spLocks noChangeArrowheads="1"/>
            </p:cNvSpPr>
            <p:nvPr/>
          </p:nvSpPr>
          <p:spPr bwMode="auto">
            <a:xfrm>
              <a:off x="1981969" y="5371112"/>
              <a:ext cx="107914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a:t>10,000 feet</a:t>
              </a:r>
            </a:p>
          </p:txBody>
        </p:sp>
        <p:sp>
          <p:nvSpPr>
            <p:cNvPr id="2086" name="TextBox 8"/>
            <p:cNvSpPr txBox="1">
              <a:spLocks noChangeArrowheads="1"/>
            </p:cNvSpPr>
            <p:nvPr/>
          </p:nvSpPr>
          <p:spPr bwMode="auto">
            <a:xfrm rot="-5400000">
              <a:off x="-58148" y="3241667"/>
              <a:ext cx="107914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a:t>10,500 feet</a:t>
              </a:r>
            </a:p>
          </p:txBody>
        </p:sp>
      </p:grpSp>
      <p:grpSp>
        <p:nvGrpSpPr>
          <p:cNvPr id="2052" name="Group 4"/>
          <p:cNvGrpSpPr>
            <a:grpSpLocks/>
          </p:cNvGrpSpPr>
          <p:nvPr/>
        </p:nvGrpSpPr>
        <p:grpSpPr bwMode="auto">
          <a:xfrm>
            <a:off x="4367213" y="1636713"/>
            <a:ext cx="4333875" cy="3473450"/>
            <a:chOff x="4367213" y="1636713"/>
            <a:chExt cx="4333875" cy="3473450"/>
          </a:xfrm>
        </p:grpSpPr>
        <p:grpSp>
          <p:nvGrpSpPr>
            <p:cNvPr id="2053" name="Group 2"/>
            <p:cNvGrpSpPr>
              <a:grpSpLocks/>
            </p:cNvGrpSpPr>
            <p:nvPr/>
          </p:nvGrpSpPr>
          <p:grpSpPr bwMode="auto">
            <a:xfrm>
              <a:off x="4367213" y="1636713"/>
              <a:ext cx="4333875" cy="3473450"/>
              <a:chOff x="4367972" y="1636713"/>
              <a:chExt cx="4332356" cy="3473450"/>
            </a:xfrm>
          </p:grpSpPr>
          <p:grpSp>
            <p:nvGrpSpPr>
              <p:cNvPr id="2059" name="Group 29"/>
              <p:cNvGrpSpPr>
                <a:grpSpLocks/>
              </p:cNvGrpSpPr>
              <p:nvPr/>
            </p:nvGrpSpPr>
            <p:grpSpPr bwMode="auto">
              <a:xfrm>
                <a:off x="4367972" y="2095615"/>
                <a:ext cx="4332356" cy="3014548"/>
                <a:chOff x="4268022" y="1911357"/>
                <a:chExt cx="4333100" cy="3014274"/>
              </a:xfrm>
            </p:grpSpPr>
            <p:grpSp>
              <p:nvGrpSpPr>
                <p:cNvPr id="2061" name="Group 21"/>
                <p:cNvGrpSpPr>
                  <a:grpSpLocks/>
                </p:cNvGrpSpPr>
                <p:nvPr/>
              </p:nvGrpSpPr>
              <p:grpSpPr bwMode="auto">
                <a:xfrm>
                  <a:off x="4708962" y="2169487"/>
                  <a:ext cx="3650608" cy="2388533"/>
                  <a:chOff x="4755065" y="2512382"/>
                  <a:chExt cx="3650608" cy="2388533"/>
                </a:xfrm>
              </p:grpSpPr>
              <p:sp>
                <p:nvSpPr>
                  <p:cNvPr id="11" name="Rectangle 10"/>
                  <p:cNvSpPr/>
                  <p:nvPr/>
                </p:nvSpPr>
                <p:spPr>
                  <a:xfrm>
                    <a:off x="4758545" y="3497038"/>
                    <a:ext cx="3647423" cy="140322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p:cNvSpPr/>
                  <p:nvPr/>
                </p:nvSpPr>
                <p:spPr>
                  <a:xfrm>
                    <a:off x="4758545" y="3222424"/>
                    <a:ext cx="3647423" cy="274613"/>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Rectangle 14"/>
                  <p:cNvSpPr/>
                  <p:nvPr/>
                </p:nvSpPr>
                <p:spPr>
                  <a:xfrm>
                    <a:off x="4755371" y="2512877"/>
                    <a:ext cx="195227" cy="709548"/>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0" name="Rectangle 39"/>
                  <p:cNvSpPr/>
                  <p:nvPr/>
                </p:nvSpPr>
                <p:spPr>
                  <a:xfrm>
                    <a:off x="8210740" y="2628753"/>
                    <a:ext cx="195228" cy="593671"/>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21" name="Straight Connector 20"/>
                  <p:cNvCxnSpPr/>
                  <p:nvPr/>
                </p:nvCxnSpPr>
                <p:spPr>
                  <a:xfrm>
                    <a:off x="4950598" y="2512877"/>
                    <a:ext cx="3260142" cy="115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62" name="TextBox 26"/>
                <p:cNvSpPr txBox="1">
                  <a:spLocks noChangeArrowheads="1"/>
                </p:cNvSpPr>
                <p:nvPr/>
              </p:nvSpPr>
              <p:spPr bwMode="auto">
                <a:xfrm>
                  <a:off x="4466794" y="4404131"/>
                  <a:ext cx="2840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a:t>0</a:t>
                  </a:r>
                </a:p>
              </p:txBody>
            </p:sp>
            <p:sp>
              <p:nvSpPr>
                <p:cNvPr id="2063" name="TextBox 49"/>
                <p:cNvSpPr txBox="1">
                  <a:spLocks noChangeArrowheads="1"/>
                </p:cNvSpPr>
                <p:nvPr/>
              </p:nvSpPr>
              <p:spPr bwMode="auto">
                <a:xfrm>
                  <a:off x="4268022" y="3000576"/>
                  <a:ext cx="48282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a:t>200</a:t>
                  </a:r>
                </a:p>
              </p:txBody>
            </p:sp>
            <p:sp>
              <p:nvSpPr>
                <p:cNvPr id="2064" name="TextBox 50"/>
                <p:cNvSpPr txBox="1">
                  <a:spLocks noChangeArrowheads="1"/>
                </p:cNvSpPr>
                <p:nvPr/>
              </p:nvSpPr>
              <p:spPr bwMode="auto">
                <a:xfrm>
                  <a:off x="4268022" y="2730979"/>
                  <a:ext cx="48282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a:t>220</a:t>
                  </a:r>
                </a:p>
              </p:txBody>
            </p:sp>
            <p:sp>
              <p:nvSpPr>
                <p:cNvPr id="2065" name="TextBox 51"/>
                <p:cNvSpPr txBox="1">
                  <a:spLocks noChangeArrowheads="1"/>
                </p:cNvSpPr>
                <p:nvPr/>
              </p:nvSpPr>
              <p:spPr bwMode="auto">
                <a:xfrm>
                  <a:off x="4439911" y="1911357"/>
                  <a:ext cx="48282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a:t>330</a:t>
                  </a:r>
                </a:p>
              </p:txBody>
            </p:sp>
            <p:sp>
              <p:nvSpPr>
                <p:cNvPr id="2066" name="TextBox 52"/>
                <p:cNvSpPr txBox="1">
                  <a:spLocks noChangeArrowheads="1"/>
                </p:cNvSpPr>
                <p:nvPr/>
              </p:nvSpPr>
              <p:spPr bwMode="auto">
                <a:xfrm>
                  <a:off x="8118298" y="2016091"/>
                  <a:ext cx="48282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a:t>320</a:t>
                  </a:r>
                </a:p>
              </p:txBody>
            </p:sp>
            <p:sp>
              <p:nvSpPr>
                <p:cNvPr id="2067" name="TextBox 28"/>
                <p:cNvSpPr txBox="1">
                  <a:spLocks noChangeArrowheads="1"/>
                </p:cNvSpPr>
                <p:nvPr/>
              </p:nvSpPr>
              <p:spPr bwMode="auto">
                <a:xfrm>
                  <a:off x="4549687" y="4617854"/>
                  <a:ext cx="3545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a:t>W</a:t>
                  </a:r>
                </a:p>
              </p:txBody>
            </p:sp>
            <p:sp>
              <p:nvSpPr>
                <p:cNvPr id="2068" name="TextBox 54"/>
                <p:cNvSpPr txBox="1">
                  <a:spLocks noChangeArrowheads="1"/>
                </p:cNvSpPr>
                <p:nvPr/>
              </p:nvSpPr>
              <p:spPr bwMode="auto">
                <a:xfrm>
                  <a:off x="8182278" y="4617854"/>
                  <a:ext cx="3048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a:t>E</a:t>
                  </a:r>
                </a:p>
              </p:txBody>
            </p:sp>
            <p:sp>
              <p:nvSpPr>
                <p:cNvPr id="2069" name="TextBox 55"/>
                <p:cNvSpPr txBox="1">
                  <a:spLocks noChangeArrowheads="1"/>
                </p:cNvSpPr>
                <p:nvPr/>
              </p:nvSpPr>
              <p:spPr bwMode="auto">
                <a:xfrm>
                  <a:off x="5670977" y="2365322"/>
                  <a:ext cx="90120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a:t>Aquifer 1</a:t>
                  </a:r>
                </a:p>
              </p:txBody>
            </p:sp>
            <p:sp>
              <p:nvSpPr>
                <p:cNvPr id="2070" name="TextBox 56"/>
                <p:cNvSpPr txBox="1">
                  <a:spLocks noChangeArrowheads="1"/>
                </p:cNvSpPr>
                <p:nvPr/>
              </p:nvSpPr>
              <p:spPr bwMode="auto">
                <a:xfrm>
                  <a:off x="5670977" y="3589623"/>
                  <a:ext cx="90120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a:t>Aquifer 2</a:t>
                  </a:r>
                </a:p>
              </p:txBody>
            </p:sp>
            <p:sp>
              <p:nvSpPr>
                <p:cNvPr id="2071" name="TextBox 57"/>
                <p:cNvSpPr txBox="1">
                  <a:spLocks noChangeArrowheads="1"/>
                </p:cNvSpPr>
                <p:nvPr/>
              </p:nvSpPr>
              <p:spPr bwMode="auto">
                <a:xfrm>
                  <a:off x="5919479" y="2863413"/>
                  <a:ext cx="404206" cy="3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a:t>silt</a:t>
                  </a:r>
                </a:p>
              </p:txBody>
            </p:sp>
          </p:grpSp>
          <p:sp>
            <p:nvSpPr>
              <p:cNvPr id="2060" name="TextBox 59"/>
              <p:cNvSpPr txBox="1">
                <a:spLocks noChangeArrowheads="1"/>
              </p:cNvSpPr>
              <p:nvPr/>
            </p:nvSpPr>
            <p:spPr bwMode="auto">
              <a:xfrm>
                <a:off x="5542722" y="1636713"/>
                <a:ext cx="2181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t>Cross Section View</a:t>
                </a:r>
              </a:p>
            </p:txBody>
          </p:sp>
        </p:grpSp>
        <p:sp>
          <p:nvSpPr>
            <p:cNvPr id="2054" name="TextBox 1"/>
            <p:cNvSpPr txBox="1">
              <a:spLocks noChangeArrowheads="1"/>
            </p:cNvSpPr>
            <p:nvPr/>
          </p:nvSpPr>
          <p:spPr bwMode="auto">
            <a:xfrm>
              <a:off x="6792189" y="2474300"/>
              <a:ext cx="97654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200"/>
                <a:t>Kh = 50 ft/d</a:t>
              </a:r>
            </a:p>
          </p:txBody>
        </p:sp>
        <p:sp>
          <p:nvSpPr>
            <p:cNvPr id="2055" name="TextBox 36"/>
            <p:cNvSpPr txBox="1">
              <a:spLocks noChangeArrowheads="1"/>
            </p:cNvSpPr>
            <p:nvPr/>
          </p:nvSpPr>
          <p:spPr bwMode="auto">
            <a:xfrm>
              <a:off x="6792189" y="2676935"/>
              <a:ext cx="96853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200"/>
                <a:t>Kv = 10 ft/d</a:t>
              </a:r>
            </a:p>
          </p:txBody>
        </p:sp>
        <p:sp>
          <p:nvSpPr>
            <p:cNvPr id="2056" name="TextBox 37"/>
            <p:cNvSpPr txBox="1">
              <a:spLocks noChangeArrowheads="1"/>
            </p:cNvSpPr>
            <p:nvPr/>
          </p:nvSpPr>
          <p:spPr bwMode="auto">
            <a:xfrm>
              <a:off x="6792189" y="3055725"/>
              <a:ext cx="14606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200"/>
                <a:t>Kh = Kv = 0.01 ft/d</a:t>
              </a:r>
            </a:p>
          </p:txBody>
        </p:sp>
        <p:sp>
          <p:nvSpPr>
            <p:cNvPr id="2057" name="TextBox 38"/>
            <p:cNvSpPr txBox="1">
              <a:spLocks noChangeArrowheads="1"/>
            </p:cNvSpPr>
            <p:nvPr/>
          </p:nvSpPr>
          <p:spPr bwMode="auto">
            <a:xfrm>
              <a:off x="6792189" y="3635535"/>
              <a:ext cx="106150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200"/>
                <a:t>Kh = 200 ft/d</a:t>
              </a:r>
            </a:p>
          </p:txBody>
        </p:sp>
        <p:sp>
          <p:nvSpPr>
            <p:cNvPr id="2058" name="TextBox 40"/>
            <p:cNvSpPr txBox="1">
              <a:spLocks noChangeArrowheads="1"/>
            </p:cNvSpPr>
            <p:nvPr/>
          </p:nvSpPr>
          <p:spPr bwMode="auto">
            <a:xfrm>
              <a:off x="6792189" y="3912534"/>
              <a:ext cx="96853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200"/>
                <a:t>Kv = 20 ft/d</a:t>
              </a:r>
            </a:p>
          </p:txBody>
        </p:sp>
      </p:grpSp>
    </p:spTree>
    <p:extLst>
      <p:ext uri="{BB962C8B-B14F-4D97-AF65-F5344CB8AC3E}">
        <p14:creationId xmlns:p14="http://schemas.microsoft.com/office/powerpoint/2010/main" val="17171664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631825" y="1401763"/>
            <a:ext cx="195263" cy="3552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aphicFrame>
        <p:nvGraphicFramePr>
          <p:cNvPr id="5" name="Group 473"/>
          <p:cNvGraphicFramePr>
            <a:graphicFrameLocks noGrp="1"/>
          </p:cNvGraphicFramePr>
          <p:nvPr/>
        </p:nvGraphicFramePr>
        <p:xfrm>
          <a:off x="641350" y="1408113"/>
          <a:ext cx="3638548" cy="3544884"/>
        </p:xfrm>
        <a:graphic>
          <a:graphicData uri="http://schemas.openxmlformats.org/drawingml/2006/table">
            <a:tbl>
              <a:tblPr/>
              <a:tblGrid>
                <a:gridCol w="182143">
                  <a:extLst>
                    <a:ext uri="{9D8B030D-6E8A-4147-A177-3AD203B41FA5}">
                      <a16:colId xmlns:a16="http://schemas.microsoft.com/office/drawing/2014/main" val="20000"/>
                    </a:ext>
                  </a:extLst>
                </a:gridCol>
                <a:gridCol w="182143">
                  <a:extLst>
                    <a:ext uri="{9D8B030D-6E8A-4147-A177-3AD203B41FA5}">
                      <a16:colId xmlns:a16="http://schemas.microsoft.com/office/drawing/2014/main" val="20001"/>
                    </a:ext>
                  </a:extLst>
                </a:gridCol>
                <a:gridCol w="181065">
                  <a:extLst>
                    <a:ext uri="{9D8B030D-6E8A-4147-A177-3AD203B41FA5}">
                      <a16:colId xmlns:a16="http://schemas.microsoft.com/office/drawing/2014/main" val="20002"/>
                    </a:ext>
                  </a:extLst>
                </a:gridCol>
                <a:gridCol w="182143">
                  <a:extLst>
                    <a:ext uri="{9D8B030D-6E8A-4147-A177-3AD203B41FA5}">
                      <a16:colId xmlns:a16="http://schemas.microsoft.com/office/drawing/2014/main" val="20003"/>
                    </a:ext>
                  </a:extLst>
                </a:gridCol>
                <a:gridCol w="182143">
                  <a:extLst>
                    <a:ext uri="{9D8B030D-6E8A-4147-A177-3AD203B41FA5}">
                      <a16:colId xmlns:a16="http://schemas.microsoft.com/office/drawing/2014/main" val="20004"/>
                    </a:ext>
                  </a:extLst>
                </a:gridCol>
                <a:gridCol w="182143">
                  <a:extLst>
                    <a:ext uri="{9D8B030D-6E8A-4147-A177-3AD203B41FA5}">
                      <a16:colId xmlns:a16="http://schemas.microsoft.com/office/drawing/2014/main" val="20005"/>
                    </a:ext>
                  </a:extLst>
                </a:gridCol>
                <a:gridCol w="182143">
                  <a:extLst>
                    <a:ext uri="{9D8B030D-6E8A-4147-A177-3AD203B41FA5}">
                      <a16:colId xmlns:a16="http://schemas.microsoft.com/office/drawing/2014/main" val="20006"/>
                    </a:ext>
                  </a:extLst>
                </a:gridCol>
                <a:gridCol w="181065">
                  <a:extLst>
                    <a:ext uri="{9D8B030D-6E8A-4147-A177-3AD203B41FA5}">
                      <a16:colId xmlns:a16="http://schemas.microsoft.com/office/drawing/2014/main" val="20007"/>
                    </a:ext>
                  </a:extLst>
                </a:gridCol>
                <a:gridCol w="182143">
                  <a:extLst>
                    <a:ext uri="{9D8B030D-6E8A-4147-A177-3AD203B41FA5}">
                      <a16:colId xmlns:a16="http://schemas.microsoft.com/office/drawing/2014/main" val="20008"/>
                    </a:ext>
                  </a:extLst>
                </a:gridCol>
                <a:gridCol w="182143">
                  <a:extLst>
                    <a:ext uri="{9D8B030D-6E8A-4147-A177-3AD203B41FA5}">
                      <a16:colId xmlns:a16="http://schemas.microsoft.com/office/drawing/2014/main" val="20009"/>
                    </a:ext>
                  </a:extLst>
                </a:gridCol>
                <a:gridCol w="182143">
                  <a:extLst>
                    <a:ext uri="{9D8B030D-6E8A-4147-A177-3AD203B41FA5}">
                      <a16:colId xmlns:a16="http://schemas.microsoft.com/office/drawing/2014/main" val="20010"/>
                    </a:ext>
                  </a:extLst>
                </a:gridCol>
                <a:gridCol w="182143">
                  <a:extLst>
                    <a:ext uri="{9D8B030D-6E8A-4147-A177-3AD203B41FA5}">
                      <a16:colId xmlns:a16="http://schemas.microsoft.com/office/drawing/2014/main" val="20011"/>
                    </a:ext>
                  </a:extLst>
                </a:gridCol>
                <a:gridCol w="181065">
                  <a:extLst>
                    <a:ext uri="{9D8B030D-6E8A-4147-A177-3AD203B41FA5}">
                      <a16:colId xmlns:a16="http://schemas.microsoft.com/office/drawing/2014/main" val="20012"/>
                    </a:ext>
                  </a:extLst>
                </a:gridCol>
                <a:gridCol w="182143">
                  <a:extLst>
                    <a:ext uri="{9D8B030D-6E8A-4147-A177-3AD203B41FA5}">
                      <a16:colId xmlns:a16="http://schemas.microsoft.com/office/drawing/2014/main" val="20013"/>
                    </a:ext>
                  </a:extLst>
                </a:gridCol>
                <a:gridCol w="182143">
                  <a:extLst>
                    <a:ext uri="{9D8B030D-6E8A-4147-A177-3AD203B41FA5}">
                      <a16:colId xmlns:a16="http://schemas.microsoft.com/office/drawing/2014/main" val="20014"/>
                    </a:ext>
                  </a:extLst>
                </a:gridCol>
                <a:gridCol w="182143">
                  <a:extLst>
                    <a:ext uri="{9D8B030D-6E8A-4147-A177-3AD203B41FA5}">
                      <a16:colId xmlns:a16="http://schemas.microsoft.com/office/drawing/2014/main" val="20015"/>
                    </a:ext>
                  </a:extLst>
                </a:gridCol>
                <a:gridCol w="182143">
                  <a:extLst>
                    <a:ext uri="{9D8B030D-6E8A-4147-A177-3AD203B41FA5}">
                      <a16:colId xmlns:a16="http://schemas.microsoft.com/office/drawing/2014/main" val="20016"/>
                    </a:ext>
                  </a:extLst>
                </a:gridCol>
                <a:gridCol w="181065">
                  <a:extLst>
                    <a:ext uri="{9D8B030D-6E8A-4147-A177-3AD203B41FA5}">
                      <a16:colId xmlns:a16="http://schemas.microsoft.com/office/drawing/2014/main" val="20017"/>
                    </a:ext>
                  </a:extLst>
                </a:gridCol>
                <a:gridCol w="182143">
                  <a:extLst>
                    <a:ext uri="{9D8B030D-6E8A-4147-A177-3AD203B41FA5}">
                      <a16:colId xmlns:a16="http://schemas.microsoft.com/office/drawing/2014/main" val="20018"/>
                    </a:ext>
                  </a:extLst>
                </a:gridCol>
                <a:gridCol w="182143">
                  <a:extLst>
                    <a:ext uri="{9D8B030D-6E8A-4147-A177-3AD203B41FA5}">
                      <a16:colId xmlns:a16="http://schemas.microsoft.com/office/drawing/2014/main" val="20019"/>
                    </a:ext>
                  </a:extLst>
                </a:gridCol>
              </a:tblGrid>
              <a:tr h="16880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dirty="0">
                        <a:ln>
                          <a:noFill/>
                        </a:ln>
                        <a:solidFill>
                          <a:schemeClr val="tx1"/>
                        </a:solidFill>
                        <a:effectLst/>
                        <a:latin typeface="Arial" charset="0"/>
                      </a:endParaRPr>
                    </a:p>
                  </a:txBody>
                  <a:tcPr marL="62080" marR="62080" marT="31056" marB="3105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dirty="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dirty="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dirty="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dirty="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16880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dirty="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16880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dirty="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r h="16880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dirty="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3"/>
                  </a:ext>
                </a:extLst>
              </a:tr>
              <a:tr h="16880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dirty="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4"/>
                  </a:ext>
                </a:extLst>
              </a:tr>
              <a:tr h="16880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dirty="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5"/>
                  </a:ext>
                </a:extLst>
              </a:tr>
              <a:tr h="16880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dirty="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6"/>
                  </a:ext>
                </a:extLst>
              </a:tr>
              <a:tr h="16880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dirty="0">
                        <a:ln>
                          <a:noFill/>
                        </a:ln>
                        <a:solidFill>
                          <a:schemeClr val="tx1"/>
                        </a:solidFill>
                        <a:effectLst/>
                        <a:latin typeface="Arial" charset="0"/>
                      </a:endParaRPr>
                    </a:p>
                  </a:txBody>
                  <a:tcPr marL="62080" marR="62080" marT="31056" marB="3105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dirty="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dirty="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7"/>
                  </a:ext>
                </a:extLst>
              </a:tr>
              <a:tr h="16880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dirty="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8"/>
                  </a:ext>
                </a:extLst>
              </a:tr>
              <a:tr h="16880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dirty="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dirty="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9"/>
                  </a:ext>
                </a:extLst>
              </a:tr>
              <a:tr h="16880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dirty="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10"/>
                  </a:ext>
                </a:extLst>
              </a:tr>
              <a:tr h="16880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dirty="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dirty="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11"/>
                  </a:ext>
                </a:extLst>
              </a:tr>
              <a:tr h="16880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dirty="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12"/>
                  </a:ext>
                </a:extLst>
              </a:tr>
              <a:tr h="16880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dirty="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13"/>
                  </a:ext>
                </a:extLst>
              </a:tr>
              <a:tr h="16880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dirty="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14"/>
                  </a:ext>
                </a:extLst>
              </a:tr>
              <a:tr h="16880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dirty="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15"/>
                  </a:ext>
                </a:extLst>
              </a:tr>
              <a:tr h="16880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dirty="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16"/>
                  </a:ext>
                </a:extLst>
              </a:tr>
              <a:tr h="16880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dirty="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17"/>
                  </a:ext>
                </a:extLst>
              </a:tr>
              <a:tr h="16880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dirty="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dirty="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18"/>
                  </a:ext>
                </a:extLst>
              </a:tr>
              <a:tr h="16880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dirty="0">
                        <a:ln>
                          <a:noFill/>
                        </a:ln>
                        <a:solidFill>
                          <a:schemeClr val="tx1"/>
                        </a:solidFill>
                        <a:effectLst/>
                        <a:latin typeface="Arial" charset="0"/>
                      </a:endParaRPr>
                    </a:p>
                  </a:txBody>
                  <a:tcPr marL="62080" marR="62080" marT="31056" marB="3105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dirty="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dirty="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19"/>
                  </a:ext>
                </a:extLst>
              </a:tr>
              <a:tr h="16880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dirty="0">
                        <a:ln>
                          <a:noFill/>
                        </a:ln>
                        <a:solidFill>
                          <a:schemeClr val="tx1"/>
                        </a:solidFill>
                        <a:effectLst/>
                        <a:latin typeface="Arial" charset="0"/>
                      </a:endParaRPr>
                    </a:p>
                  </a:txBody>
                  <a:tcPr marL="62080" marR="62080" marT="31056" marB="3105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dirty="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dirty="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dirty="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dirty="0">
                        <a:ln>
                          <a:noFill/>
                        </a:ln>
                        <a:solidFill>
                          <a:schemeClr val="tx1"/>
                        </a:solidFill>
                        <a:effectLst/>
                        <a:latin typeface="Arial" charset="0"/>
                      </a:endParaRPr>
                    </a:p>
                  </a:txBody>
                  <a:tcPr marL="62080" marR="62080" marT="31056" marB="3105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20"/>
                  </a:ext>
                </a:extLst>
              </a:tr>
            </a:tbl>
          </a:graphicData>
        </a:graphic>
      </p:graphicFrame>
      <p:grpSp>
        <p:nvGrpSpPr>
          <p:cNvPr id="4563" name="Group 21"/>
          <p:cNvGrpSpPr>
            <a:grpSpLocks/>
          </p:cNvGrpSpPr>
          <p:nvPr/>
        </p:nvGrpSpPr>
        <p:grpSpPr bwMode="auto">
          <a:xfrm>
            <a:off x="4808538" y="2147888"/>
            <a:ext cx="3649662" cy="2387600"/>
            <a:chOff x="4755065" y="2512382"/>
            <a:chExt cx="3650608" cy="2388533"/>
          </a:xfrm>
        </p:grpSpPr>
        <p:sp>
          <p:nvSpPr>
            <p:cNvPr id="20" name="Rectangle 19"/>
            <p:cNvSpPr/>
            <p:nvPr/>
          </p:nvSpPr>
          <p:spPr>
            <a:xfrm>
              <a:off x="4758241" y="3497017"/>
              <a:ext cx="3647432" cy="140389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 name="Rectangle 20"/>
            <p:cNvSpPr/>
            <p:nvPr/>
          </p:nvSpPr>
          <p:spPr>
            <a:xfrm>
              <a:off x="4758241" y="3222271"/>
              <a:ext cx="3647432" cy="27474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 name="Rectangle 21"/>
            <p:cNvSpPr/>
            <p:nvPr/>
          </p:nvSpPr>
          <p:spPr>
            <a:xfrm>
              <a:off x="4755065" y="2512382"/>
              <a:ext cx="195313" cy="709889"/>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 name="Rectangle 22"/>
            <p:cNvSpPr/>
            <p:nvPr/>
          </p:nvSpPr>
          <p:spPr>
            <a:xfrm>
              <a:off x="8210360" y="2628314"/>
              <a:ext cx="195313" cy="593957"/>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24" name="Straight Connector 23"/>
            <p:cNvCxnSpPr/>
            <p:nvPr/>
          </p:nvCxnSpPr>
          <p:spPr>
            <a:xfrm>
              <a:off x="4950378" y="2512382"/>
              <a:ext cx="3259983" cy="1159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564" name="TextBox 26"/>
          <p:cNvSpPr txBox="1">
            <a:spLocks noChangeArrowheads="1"/>
          </p:cNvSpPr>
          <p:nvPr/>
        </p:nvSpPr>
        <p:spPr bwMode="auto">
          <a:xfrm>
            <a:off x="4567238" y="4381500"/>
            <a:ext cx="2841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a:t>0</a:t>
            </a:r>
          </a:p>
        </p:txBody>
      </p:sp>
      <p:sp>
        <p:nvSpPr>
          <p:cNvPr id="4565" name="TextBox 49"/>
          <p:cNvSpPr txBox="1">
            <a:spLocks noChangeArrowheads="1"/>
          </p:cNvSpPr>
          <p:nvPr/>
        </p:nvSpPr>
        <p:spPr bwMode="auto">
          <a:xfrm>
            <a:off x="4367213" y="2978150"/>
            <a:ext cx="4841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a:t>200</a:t>
            </a:r>
          </a:p>
        </p:txBody>
      </p:sp>
      <p:sp>
        <p:nvSpPr>
          <p:cNvPr id="4566" name="TextBox 50"/>
          <p:cNvSpPr txBox="1">
            <a:spLocks noChangeArrowheads="1"/>
          </p:cNvSpPr>
          <p:nvPr/>
        </p:nvSpPr>
        <p:spPr bwMode="auto">
          <a:xfrm>
            <a:off x="4367213" y="2708275"/>
            <a:ext cx="4841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a:t>220</a:t>
            </a:r>
          </a:p>
        </p:txBody>
      </p:sp>
      <p:sp>
        <p:nvSpPr>
          <p:cNvPr id="4567" name="TextBox 51"/>
          <p:cNvSpPr txBox="1">
            <a:spLocks noChangeArrowheads="1"/>
          </p:cNvSpPr>
          <p:nvPr/>
        </p:nvSpPr>
        <p:spPr bwMode="auto">
          <a:xfrm>
            <a:off x="4540250" y="1889125"/>
            <a:ext cx="482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a:t>330</a:t>
            </a:r>
          </a:p>
        </p:txBody>
      </p:sp>
      <p:sp>
        <p:nvSpPr>
          <p:cNvPr id="4568" name="TextBox 52"/>
          <p:cNvSpPr txBox="1">
            <a:spLocks noChangeArrowheads="1"/>
          </p:cNvSpPr>
          <p:nvPr/>
        </p:nvSpPr>
        <p:spPr bwMode="auto">
          <a:xfrm>
            <a:off x="8216900" y="1993900"/>
            <a:ext cx="4841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a:t>320</a:t>
            </a:r>
          </a:p>
        </p:txBody>
      </p:sp>
      <p:sp>
        <p:nvSpPr>
          <p:cNvPr id="4569" name="TextBox 28"/>
          <p:cNvSpPr txBox="1">
            <a:spLocks noChangeArrowheads="1"/>
          </p:cNvSpPr>
          <p:nvPr/>
        </p:nvSpPr>
        <p:spPr bwMode="auto">
          <a:xfrm>
            <a:off x="4649788" y="4595813"/>
            <a:ext cx="3540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a:t>W</a:t>
            </a:r>
          </a:p>
        </p:txBody>
      </p:sp>
      <p:sp>
        <p:nvSpPr>
          <p:cNvPr id="4570" name="TextBox 54"/>
          <p:cNvSpPr txBox="1">
            <a:spLocks noChangeArrowheads="1"/>
          </p:cNvSpPr>
          <p:nvPr/>
        </p:nvSpPr>
        <p:spPr bwMode="auto">
          <a:xfrm>
            <a:off x="8281988" y="4595813"/>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a:t>E</a:t>
            </a:r>
          </a:p>
        </p:txBody>
      </p:sp>
      <p:sp>
        <p:nvSpPr>
          <p:cNvPr id="4571" name="TextBox 55"/>
          <p:cNvSpPr txBox="1">
            <a:spLocks noChangeArrowheads="1"/>
          </p:cNvSpPr>
          <p:nvPr/>
        </p:nvSpPr>
        <p:spPr bwMode="auto">
          <a:xfrm>
            <a:off x="6018213" y="2270125"/>
            <a:ext cx="1019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a:t>Layer 1</a:t>
            </a:r>
            <a:br>
              <a:rPr lang="en-US" altLang="en-US" sz="1400"/>
            </a:br>
            <a:r>
              <a:rPr lang="en-US" altLang="en-US" sz="1400"/>
              <a:t>(Aquifer 1)</a:t>
            </a:r>
          </a:p>
        </p:txBody>
      </p:sp>
      <p:sp>
        <p:nvSpPr>
          <p:cNvPr id="4572" name="TextBox 56"/>
          <p:cNvSpPr txBox="1">
            <a:spLocks noChangeArrowheads="1"/>
          </p:cNvSpPr>
          <p:nvPr/>
        </p:nvSpPr>
        <p:spPr bwMode="auto">
          <a:xfrm>
            <a:off x="6018213" y="3551238"/>
            <a:ext cx="1019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a:t>Layer 3</a:t>
            </a:r>
            <a:br>
              <a:rPr lang="en-US" altLang="en-US" sz="1400"/>
            </a:br>
            <a:r>
              <a:rPr lang="en-US" altLang="en-US" sz="1400"/>
              <a:t>(Aquifer 2)</a:t>
            </a:r>
          </a:p>
        </p:txBody>
      </p:sp>
      <p:sp>
        <p:nvSpPr>
          <p:cNvPr id="4573" name="TextBox 57"/>
          <p:cNvSpPr txBox="1">
            <a:spLocks noChangeArrowheads="1"/>
          </p:cNvSpPr>
          <p:nvPr/>
        </p:nvSpPr>
        <p:spPr bwMode="auto">
          <a:xfrm>
            <a:off x="5943600" y="2841625"/>
            <a:ext cx="1168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a:t>Layer 2 (silt)</a:t>
            </a:r>
          </a:p>
        </p:txBody>
      </p:sp>
      <p:sp>
        <p:nvSpPr>
          <p:cNvPr id="4574" name="TextBox 59"/>
          <p:cNvSpPr txBox="1">
            <a:spLocks noChangeArrowheads="1"/>
          </p:cNvSpPr>
          <p:nvPr/>
        </p:nvSpPr>
        <p:spPr bwMode="auto">
          <a:xfrm>
            <a:off x="5541963" y="1430338"/>
            <a:ext cx="2181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t>Cross Section View</a:t>
            </a:r>
          </a:p>
        </p:txBody>
      </p:sp>
      <p:sp>
        <p:nvSpPr>
          <p:cNvPr id="4575" name="TextBox 1"/>
          <p:cNvSpPr txBox="1">
            <a:spLocks noChangeArrowheads="1"/>
          </p:cNvSpPr>
          <p:nvPr/>
        </p:nvSpPr>
        <p:spPr bwMode="auto">
          <a:xfrm>
            <a:off x="1443038" y="5084763"/>
            <a:ext cx="619442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a:t>3 layers, 21 rows, 20 columns</a:t>
            </a:r>
            <a:br>
              <a:rPr lang="en-US" altLang="en-US" sz="1400"/>
            </a:br>
            <a:r>
              <a:rPr lang="en-US" altLang="en-US" sz="1400"/>
              <a:t>Horizontal grid cell size = 500 feet x 500 feet</a:t>
            </a:r>
            <a:br>
              <a:rPr lang="en-US" altLang="en-US" sz="1400"/>
            </a:br>
            <a:br>
              <a:rPr lang="en-US" altLang="en-US" sz="1400"/>
            </a:br>
            <a:r>
              <a:rPr lang="en-US" altLang="en-US" sz="1400"/>
              <a:t>Canal simulated with constant head cells in in layer 1, column 1, rows 1 - 21</a:t>
            </a:r>
            <a:br>
              <a:rPr lang="en-US" altLang="en-US" sz="1400"/>
            </a:br>
            <a:r>
              <a:rPr lang="en-US" altLang="en-US" sz="1400"/>
              <a:t>River simulated with constant head cells in layer 1, column 20, rows 1 – 21</a:t>
            </a:r>
          </a:p>
          <a:p>
            <a:pPr algn="ctr" eaLnBrk="1" hangingPunct="1">
              <a:spcBef>
                <a:spcPct val="0"/>
              </a:spcBef>
              <a:buFontTx/>
              <a:buNone/>
            </a:pPr>
            <a:r>
              <a:rPr lang="en-US" altLang="en-US" sz="1400"/>
              <a:t>No flow boundaries along the North, South, and Bottom</a:t>
            </a:r>
          </a:p>
        </p:txBody>
      </p:sp>
      <p:sp>
        <p:nvSpPr>
          <p:cNvPr id="4576" name="TextBox 2"/>
          <p:cNvSpPr txBox="1">
            <a:spLocks noChangeArrowheads="1"/>
          </p:cNvSpPr>
          <p:nvPr/>
        </p:nvSpPr>
        <p:spPr bwMode="auto">
          <a:xfrm>
            <a:off x="1846263" y="874713"/>
            <a:ext cx="1193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t>Map View</a:t>
            </a:r>
          </a:p>
        </p:txBody>
      </p:sp>
      <p:sp>
        <p:nvSpPr>
          <p:cNvPr id="4577" name="Rectangle 2"/>
          <p:cNvSpPr>
            <a:spLocks noGrp="1" noChangeArrowheads="1"/>
          </p:cNvSpPr>
          <p:nvPr>
            <p:ph type="title"/>
          </p:nvPr>
        </p:nvSpPr>
        <p:spPr>
          <a:xfrm>
            <a:off x="436563" y="276225"/>
            <a:ext cx="8205787" cy="709613"/>
          </a:xfrm>
        </p:spPr>
        <p:txBody>
          <a:bodyPr/>
          <a:lstStyle/>
          <a:p>
            <a:pPr eaLnBrk="1" hangingPunct="1"/>
            <a:r>
              <a:rPr lang="en-US" altLang="en-US" sz="2400" dirty="0">
                <a:solidFill>
                  <a:schemeClr val="tx1"/>
                </a:solidFill>
              </a:rPr>
              <a:t>MODFLOW Grid and Boundary Conditions</a:t>
            </a:r>
          </a:p>
        </p:txBody>
      </p:sp>
    </p:spTree>
    <p:extLst>
      <p:ext uri="{BB962C8B-B14F-4D97-AF65-F5344CB8AC3E}">
        <p14:creationId xmlns:p14="http://schemas.microsoft.com/office/powerpoint/2010/main" val="21005265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36563" y="276225"/>
            <a:ext cx="8205787" cy="941388"/>
          </a:xfrm>
        </p:spPr>
        <p:txBody>
          <a:bodyPr/>
          <a:lstStyle/>
          <a:p>
            <a:pPr eaLnBrk="1" hangingPunct="1"/>
            <a:r>
              <a:rPr lang="en-US" altLang="en-US" sz="2400" dirty="0">
                <a:solidFill>
                  <a:schemeClr val="tx1"/>
                </a:solidFill>
              </a:rPr>
              <a:t>MODFLOW Data Files ps1-steady</a:t>
            </a:r>
          </a:p>
        </p:txBody>
      </p:sp>
      <p:sp>
        <p:nvSpPr>
          <p:cNvPr id="5123" name="TextBox 4"/>
          <p:cNvSpPr txBox="1">
            <a:spLocks noChangeArrowheads="1"/>
          </p:cNvSpPr>
          <p:nvPr/>
        </p:nvSpPr>
        <p:spPr bwMode="auto">
          <a:xfrm>
            <a:off x="1730375" y="1411288"/>
            <a:ext cx="5567363" cy="3816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spcAft>
                <a:spcPts val="1200"/>
              </a:spcAft>
              <a:buClr>
                <a:schemeClr val="tx1"/>
              </a:buClr>
            </a:pPr>
            <a:r>
              <a:rPr lang="en-US" altLang="en-US" sz="1800" b="1" dirty="0" err="1">
                <a:solidFill>
                  <a:srgbClr val="0070C0"/>
                </a:solidFill>
              </a:rPr>
              <a:t>mfsim.nam</a:t>
            </a:r>
            <a:r>
              <a:rPr lang="en-US" altLang="en-US" sz="1800" dirty="0"/>
              <a:t>  – MODFLOW Simulation name file</a:t>
            </a:r>
          </a:p>
          <a:p>
            <a:pPr eaLnBrk="1" hangingPunct="1">
              <a:spcBef>
                <a:spcPct val="0"/>
              </a:spcBef>
              <a:spcAft>
                <a:spcPts val="1200"/>
              </a:spcAft>
              <a:buClr>
                <a:schemeClr val="tx1"/>
              </a:buClr>
            </a:pPr>
            <a:r>
              <a:rPr lang="en-US" altLang="en-US" sz="1800" b="1" dirty="0">
                <a:solidFill>
                  <a:srgbClr val="0070C0"/>
                </a:solidFill>
              </a:rPr>
              <a:t>ps1.tdis</a:t>
            </a:r>
            <a:r>
              <a:rPr lang="en-US" altLang="en-US" sz="1800" dirty="0"/>
              <a:t> – Time Discretization package file</a:t>
            </a:r>
          </a:p>
          <a:p>
            <a:pPr eaLnBrk="1" hangingPunct="1">
              <a:spcBef>
                <a:spcPct val="0"/>
              </a:spcBef>
              <a:spcAft>
                <a:spcPts val="1200"/>
              </a:spcAft>
              <a:buClr>
                <a:schemeClr val="tx1"/>
              </a:buClr>
            </a:pPr>
            <a:r>
              <a:rPr lang="en-US" altLang="en-US" sz="1800" b="1" dirty="0">
                <a:solidFill>
                  <a:srgbClr val="0070C0"/>
                </a:solidFill>
              </a:rPr>
              <a:t>ps1.ims</a:t>
            </a:r>
            <a:r>
              <a:rPr lang="en-US" altLang="en-US" sz="1800" dirty="0"/>
              <a:t> – Iterative Model Solution package file</a:t>
            </a:r>
          </a:p>
          <a:p>
            <a:pPr eaLnBrk="1" hangingPunct="1">
              <a:spcBef>
                <a:spcPct val="0"/>
              </a:spcBef>
              <a:spcAft>
                <a:spcPts val="1200"/>
              </a:spcAft>
              <a:buClr>
                <a:schemeClr val="tx1"/>
              </a:buClr>
            </a:pPr>
            <a:r>
              <a:rPr lang="en-US" altLang="en-US" sz="1800" b="1" dirty="0">
                <a:solidFill>
                  <a:srgbClr val="0070C0"/>
                </a:solidFill>
              </a:rPr>
              <a:t>ps1.nam</a:t>
            </a:r>
            <a:r>
              <a:rPr lang="en-US" altLang="en-US" sz="1800" dirty="0"/>
              <a:t> – Groundwater Flow Model name file</a:t>
            </a:r>
          </a:p>
          <a:p>
            <a:pPr eaLnBrk="1" hangingPunct="1">
              <a:spcBef>
                <a:spcPct val="0"/>
              </a:spcBef>
              <a:spcAft>
                <a:spcPts val="1200"/>
              </a:spcAft>
              <a:buClr>
                <a:schemeClr val="tx1"/>
              </a:buClr>
            </a:pPr>
            <a:r>
              <a:rPr lang="en-US" altLang="en-US" sz="1800" b="1" dirty="0">
                <a:solidFill>
                  <a:srgbClr val="0070C0"/>
                </a:solidFill>
              </a:rPr>
              <a:t>ps1.dis</a:t>
            </a:r>
            <a:r>
              <a:rPr lang="en-US" altLang="en-US" sz="1800" dirty="0"/>
              <a:t> – Spatial Discretization package file</a:t>
            </a:r>
          </a:p>
          <a:p>
            <a:pPr eaLnBrk="1" hangingPunct="1">
              <a:spcBef>
                <a:spcPct val="0"/>
              </a:spcBef>
              <a:spcAft>
                <a:spcPts val="1200"/>
              </a:spcAft>
              <a:buClr>
                <a:schemeClr val="tx1"/>
              </a:buClr>
            </a:pPr>
            <a:r>
              <a:rPr lang="en-US" altLang="en-US" sz="1800" b="1" dirty="0">
                <a:solidFill>
                  <a:srgbClr val="0070C0"/>
                </a:solidFill>
              </a:rPr>
              <a:t>ps1.ic</a:t>
            </a:r>
            <a:r>
              <a:rPr lang="en-US" altLang="en-US" sz="1800" dirty="0"/>
              <a:t> – Initial Conditions package file</a:t>
            </a:r>
          </a:p>
          <a:p>
            <a:pPr eaLnBrk="1" hangingPunct="1">
              <a:spcBef>
                <a:spcPct val="0"/>
              </a:spcBef>
              <a:spcAft>
                <a:spcPts val="1200"/>
              </a:spcAft>
              <a:buClr>
                <a:schemeClr val="tx1"/>
              </a:buClr>
            </a:pPr>
            <a:r>
              <a:rPr lang="en-US" altLang="en-US" sz="1800" b="1" dirty="0">
                <a:solidFill>
                  <a:srgbClr val="0070C0"/>
                </a:solidFill>
              </a:rPr>
              <a:t>ps1.chd</a:t>
            </a:r>
            <a:r>
              <a:rPr lang="en-US" altLang="en-US" sz="1800" dirty="0"/>
              <a:t> – Constant Head package file</a:t>
            </a:r>
          </a:p>
          <a:p>
            <a:pPr eaLnBrk="1" hangingPunct="1">
              <a:spcBef>
                <a:spcPct val="0"/>
              </a:spcBef>
              <a:spcAft>
                <a:spcPts val="1200"/>
              </a:spcAft>
              <a:buClr>
                <a:schemeClr val="tx1"/>
              </a:buClr>
            </a:pPr>
            <a:r>
              <a:rPr lang="en-US" altLang="en-US" sz="1800" b="1" dirty="0">
                <a:solidFill>
                  <a:srgbClr val="0070C0"/>
                </a:solidFill>
              </a:rPr>
              <a:t>ps1.npf</a:t>
            </a:r>
            <a:r>
              <a:rPr lang="en-US" altLang="en-US" sz="1800" dirty="0"/>
              <a:t> – Node Property Flow package file</a:t>
            </a:r>
          </a:p>
          <a:p>
            <a:pPr eaLnBrk="1" hangingPunct="1">
              <a:spcBef>
                <a:spcPct val="0"/>
              </a:spcBef>
            </a:pPr>
            <a:r>
              <a:rPr lang="en-US" altLang="en-US" sz="1800" b="1" dirty="0">
                <a:solidFill>
                  <a:srgbClr val="0070C0"/>
                </a:solidFill>
              </a:rPr>
              <a:t>ps1.oc</a:t>
            </a:r>
            <a:r>
              <a:rPr lang="en-US" altLang="en-US" sz="1800" dirty="0"/>
              <a:t> – Output Control file</a:t>
            </a:r>
          </a:p>
        </p:txBody>
      </p:sp>
    </p:spTree>
    <p:extLst>
      <p:ext uri="{BB962C8B-B14F-4D97-AF65-F5344CB8AC3E}">
        <p14:creationId xmlns:p14="http://schemas.microsoft.com/office/powerpoint/2010/main" val="7394055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36563" y="276225"/>
            <a:ext cx="8205787" cy="941388"/>
          </a:xfrm>
        </p:spPr>
        <p:txBody>
          <a:bodyPr/>
          <a:lstStyle/>
          <a:p>
            <a:pPr eaLnBrk="1" hangingPunct="1"/>
            <a:r>
              <a:rPr lang="en-US" altLang="en-US" sz="2400" dirty="0">
                <a:solidFill>
                  <a:schemeClr val="tx1"/>
                </a:solidFill>
              </a:rPr>
              <a:t>MODFLOW Data Files ps1-trans</a:t>
            </a:r>
          </a:p>
        </p:txBody>
      </p:sp>
      <p:sp>
        <p:nvSpPr>
          <p:cNvPr id="5123" name="TextBox 4"/>
          <p:cNvSpPr txBox="1">
            <a:spLocks noChangeArrowheads="1"/>
          </p:cNvSpPr>
          <p:nvPr/>
        </p:nvSpPr>
        <p:spPr bwMode="auto">
          <a:xfrm>
            <a:off x="1755774" y="1217613"/>
            <a:ext cx="5567363" cy="597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spcAft>
                <a:spcPts val="1200"/>
              </a:spcAft>
              <a:buClr>
                <a:schemeClr val="tx1"/>
              </a:buClr>
            </a:pPr>
            <a:r>
              <a:rPr lang="en-US" altLang="en-US" sz="1800" b="1" dirty="0" err="1">
                <a:solidFill>
                  <a:srgbClr val="0070C0"/>
                </a:solidFill>
              </a:rPr>
              <a:t>mfsim.nam</a:t>
            </a:r>
            <a:r>
              <a:rPr lang="en-US" altLang="en-US" sz="1800" dirty="0"/>
              <a:t>  – MODFLOW Simulation name file</a:t>
            </a:r>
          </a:p>
          <a:p>
            <a:pPr eaLnBrk="1" hangingPunct="1">
              <a:spcBef>
                <a:spcPct val="0"/>
              </a:spcBef>
              <a:spcAft>
                <a:spcPts val="1200"/>
              </a:spcAft>
              <a:buClr>
                <a:schemeClr val="tx1"/>
              </a:buClr>
            </a:pPr>
            <a:r>
              <a:rPr lang="en-US" altLang="en-US" sz="1800" b="1" dirty="0">
                <a:solidFill>
                  <a:srgbClr val="0070C0"/>
                </a:solidFill>
              </a:rPr>
              <a:t>ps1.tdis</a:t>
            </a:r>
            <a:r>
              <a:rPr lang="en-US" altLang="en-US" sz="1800" dirty="0"/>
              <a:t> – Time Discretization package file</a:t>
            </a:r>
          </a:p>
          <a:p>
            <a:pPr eaLnBrk="1" hangingPunct="1">
              <a:spcBef>
                <a:spcPct val="0"/>
              </a:spcBef>
              <a:spcAft>
                <a:spcPts val="1200"/>
              </a:spcAft>
              <a:buClr>
                <a:schemeClr val="tx1"/>
              </a:buClr>
            </a:pPr>
            <a:r>
              <a:rPr lang="en-US" altLang="en-US" sz="1800" b="1" dirty="0">
                <a:solidFill>
                  <a:srgbClr val="0070C0"/>
                </a:solidFill>
              </a:rPr>
              <a:t>ps1.ims</a:t>
            </a:r>
            <a:r>
              <a:rPr lang="en-US" altLang="en-US" sz="1800" dirty="0"/>
              <a:t> – Iterative Model Solution package file</a:t>
            </a:r>
          </a:p>
          <a:p>
            <a:pPr eaLnBrk="1" hangingPunct="1">
              <a:spcBef>
                <a:spcPct val="0"/>
              </a:spcBef>
              <a:spcAft>
                <a:spcPts val="1200"/>
              </a:spcAft>
              <a:buClr>
                <a:schemeClr val="tx1"/>
              </a:buClr>
            </a:pPr>
            <a:r>
              <a:rPr lang="en-US" altLang="en-US" sz="1800" b="1" dirty="0">
                <a:solidFill>
                  <a:srgbClr val="0070C0"/>
                </a:solidFill>
              </a:rPr>
              <a:t>ps1.nam</a:t>
            </a:r>
            <a:r>
              <a:rPr lang="en-US" altLang="en-US" sz="1800" dirty="0"/>
              <a:t> – Groundwater Flow Model name file</a:t>
            </a:r>
          </a:p>
          <a:p>
            <a:pPr eaLnBrk="1" hangingPunct="1">
              <a:spcBef>
                <a:spcPct val="0"/>
              </a:spcBef>
              <a:spcAft>
                <a:spcPts val="1200"/>
              </a:spcAft>
              <a:buClr>
                <a:schemeClr val="tx1"/>
              </a:buClr>
            </a:pPr>
            <a:r>
              <a:rPr lang="en-US" altLang="en-US" sz="1800" b="1" dirty="0">
                <a:solidFill>
                  <a:srgbClr val="0070C0"/>
                </a:solidFill>
              </a:rPr>
              <a:t>ps1.dis</a:t>
            </a:r>
            <a:r>
              <a:rPr lang="en-US" altLang="en-US" sz="1800" dirty="0"/>
              <a:t> – Spatial Discretization package file</a:t>
            </a:r>
          </a:p>
          <a:p>
            <a:pPr eaLnBrk="1" hangingPunct="1">
              <a:spcBef>
                <a:spcPct val="0"/>
              </a:spcBef>
              <a:spcAft>
                <a:spcPts val="1200"/>
              </a:spcAft>
              <a:buClr>
                <a:schemeClr val="tx1"/>
              </a:buClr>
            </a:pPr>
            <a:r>
              <a:rPr lang="en-US" altLang="en-US" sz="1800" b="1" dirty="0">
                <a:solidFill>
                  <a:srgbClr val="0070C0"/>
                </a:solidFill>
              </a:rPr>
              <a:t>ps1.ic</a:t>
            </a:r>
            <a:r>
              <a:rPr lang="en-US" altLang="en-US" sz="1800" dirty="0"/>
              <a:t> – Initial Conditions package file</a:t>
            </a:r>
          </a:p>
          <a:p>
            <a:pPr eaLnBrk="1" hangingPunct="1">
              <a:spcBef>
                <a:spcPct val="0"/>
              </a:spcBef>
              <a:spcAft>
                <a:spcPts val="1200"/>
              </a:spcAft>
              <a:buClr>
                <a:schemeClr val="tx1"/>
              </a:buClr>
            </a:pPr>
            <a:r>
              <a:rPr lang="en-US" altLang="en-US" sz="1800" b="1" dirty="0">
                <a:solidFill>
                  <a:srgbClr val="0070C0"/>
                </a:solidFill>
              </a:rPr>
              <a:t>ps1.chd</a:t>
            </a:r>
            <a:r>
              <a:rPr lang="en-US" altLang="en-US" sz="1800" dirty="0"/>
              <a:t> – Constant Head package file</a:t>
            </a:r>
          </a:p>
          <a:p>
            <a:pPr eaLnBrk="1" hangingPunct="1">
              <a:spcBef>
                <a:spcPct val="0"/>
              </a:spcBef>
              <a:spcAft>
                <a:spcPts val="1200"/>
              </a:spcAft>
              <a:buClr>
                <a:schemeClr val="tx1"/>
              </a:buClr>
            </a:pPr>
            <a:r>
              <a:rPr lang="en-US" altLang="en-US" sz="1800" b="1" dirty="0">
                <a:solidFill>
                  <a:srgbClr val="0070C0"/>
                </a:solidFill>
              </a:rPr>
              <a:t>ps1.npf</a:t>
            </a:r>
            <a:r>
              <a:rPr lang="en-US" altLang="en-US" sz="1800" dirty="0"/>
              <a:t> – Node Property Flow package file</a:t>
            </a:r>
          </a:p>
          <a:p>
            <a:pPr eaLnBrk="1" hangingPunct="1">
              <a:spcBef>
                <a:spcPct val="0"/>
              </a:spcBef>
              <a:spcAft>
                <a:spcPts val="1200"/>
              </a:spcAft>
              <a:buClr>
                <a:schemeClr val="tx1"/>
              </a:buClr>
            </a:pPr>
            <a:r>
              <a:rPr lang="en-US" altLang="en-US" sz="1800" b="1" dirty="0">
                <a:solidFill>
                  <a:srgbClr val="0070C0"/>
                </a:solidFill>
              </a:rPr>
              <a:t>ps1.oc</a:t>
            </a:r>
            <a:r>
              <a:rPr lang="en-US" altLang="en-US" sz="1800" dirty="0"/>
              <a:t> – Output Control file</a:t>
            </a:r>
          </a:p>
          <a:p>
            <a:pPr eaLnBrk="1" hangingPunct="1">
              <a:spcBef>
                <a:spcPct val="0"/>
              </a:spcBef>
              <a:spcAft>
                <a:spcPts val="1200"/>
              </a:spcAft>
              <a:buClr>
                <a:schemeClr val="tx1"/>
              </a:buClr>
            </a:pPr>
            <a:endParaRPr lang="en-US" altLang="en-US" sz="1800" dirty="0"/>
          </a:p>
          <a:p>
            <a:pPr eaLnBrk="1" hangingPunct="1">
              <a:spcBef>
                <a:spcPct val="0"/>
              </a:spcBef>
              <a:spcAft>
                <a:spcPts val="1200"/>
              </a:spcAft>
              <a:buClr>
                <a:schemeClr val="tx1"/>
              </a:buClr>
            </a:pPr>
            <a:r>
              <a:rPr lang="en-US" altLang="en-US" sz="1800" b="1" dirty="0">
                <a:solidFill>
                  <a:srgbClr val="0070C0"/>
                </a:solidFill>
              </a:rPr>
              <a:t>ps1.sto</a:t>
            </a:r>
            <a:r>
              <a:rPr lang="en-US" altLang="en-US" sz="1800" dirty="0"/>
              <a:t> – Storage package file</a:t>
            </a:r>
          </a:p>
          <a:p>
            <a:pPr eaLnBrk="1" hangingPunct="1">
              <a:spcBef>
                <a:spcPct val="0"/>
              </a:spcBef>
              <a:spcAft>
                <a:spcPts val="1200"/>
              </a:spcAft>
              <a:buClr>
                <a:schemeClr val="tx1"/>
              </a:buClr>
            </a:pPr>
            <a:r>
              <a:rPr lang="en-US" altLang="en-US" sz="1800" b="1" dirty="0">
                <a:solidFill>
                  <a:srgbClr val="0070C0"/>
                </a:solidFill>
              </a:rPr>
              <a:t>ps1.chd.ts</a:t>
            </a:r>
            <a:r>
              <a:rPr lang="en-US" altLang="en-US" sz="1800" dirty="0"/>
              <a:t> – time series file</a:t>
            </a:r>
          </a:p>
          <a:p>
            <a:pPr eaLnBrk="1" hangingPunct="1">
              <a:spcBef>
                <a:spcPct val="0"/>
              </a:spcBef>
              <a:spcAft>
                <a:spcPts val="1200"/>
              </a:spcAft>
              <a:buClr>
                <a:schemeClr val="tx1"/>
              </a:buClr>
            </a:pPr>
            <a:r>
              <a:rPr lang="en-US" altLang="en-US" sz="1800" b="1" dirty="0">
                <a:solidFill>
                  <a:srgbClr val="0070C0"/>
                </a:solidFill>
              </a:rPr>
              <a:t>ps1.obs</a:t>
            </a:r>
            <a:r>
              <a:rPr lang="en-US" altLang="en-US" sz="1800" dirty="0"/>
              <a:t> – Observations package file</a:t>
            </a:r>
          </a:p>
          <a:p>
            <a:pPr eaLnBrk="1" hangingPunct="1">
              <a:spcBef>
                <a:spcPct val="0"/>
              </a:spcBef>
            </a:pPr>
            <a:endParaRPr lang="en-US" altLang="en-US" sz="1800" dirty="0"/>
          </a:p>
        </p:txBody>
      </p:sp>
    </p:spTree>
    <p:extLst>
      <p:ext uri="{BB962C8B-B14F-4D97-AF65-F5344CB8AC3E}">
        <p14:creationId xmlns:p14="http://schemas.microsoft.com/office/powerpoint/2010/main" val="7130405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91C645-EEB2-F34F-95BB-5680C083F653}"/>
              </a:ext>
            </a:extLst>
          </p:cNvPr>
          <p:cNvSpPr>
            <a:spLocks noGrp="1"/>
          </p:cNvSpPr>
          <p:nvPr>
            <p:ph type="title"/>
          </p:nvPr>
        </p:nvSpPr>
        <p:spPr/>
        <p:txBody>
          <a:bodyPr/>
          <a:lstStyle/>
          <a:p>
            <a:r>
              <a:rPr lang="en-US" dirty="0"/>
              <a:t>Additional information</a:t>
            </a:r>
          </a:p>
        </p:txBody>
      </p:sp>
      <p:sp>
        <p:nvSpPr>
          <p:cNvPr id="5" name="Text Placeholder 4">
            <a:extLst>
              <a:ext uri="{FF2B5EF4-FFF2-40B4-BE49-F238E27FC236}">
                <a16:creationId xmlns:a16="http://schemas.microsoft.com/office/drawing/2014/main" id="{79F0B346-2EC9-5240-8289-1EA7A7CC4E2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54576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902C0-EA3E-8345-BBD7-CD977F7926F6}"/>
              </a:ext>
            </a:extLst>
          </p:cNvPr>
          <p:cNvSpPr>
            <a:spLocks noGrp="1"/>
          </p:cNvSpPr>
          <p:nvPr>
            <p:ph type="title"/>
          </p:nvPr>
        </p:nvSpPr>
        <p:spPr/>
        <p:txBody>
          <a:bodyPr/>
          <a:lstStyle/>
          <a:p>
            <a:r>
              <a:rPr lang="en-US" dirty="0"/>
              <a:t>Well (WEL) Package</a:t>
            </a:r>
          </a:p>
        </p:txBody>
      </p:sp>
      <p:pic>
        <p:nvPicPr>
          <p:cNvPr id="3" name="Picture 2">
            <a:extLst>
              <a:ext uri="{FF2B5EF4-FFF2-40B4-BE49-F238E27FC236}">
                <a16:creationId xmlns:a16="http://schemas.microsoft.com/office/drawing/2014/main" id="{3B166E6B-FE86-BF44-8726-C4375B3D8D1B}"/>
              </a:ext>
            </a:extLst>
          </p:cNvPr>
          <p:cNvPicPr>
            <a:picLocks noChangeAspect="1"/>
          </p:cNvPicPr>
          <p:nvPr/>
        </p:nvPicPr>
        <p:blipFill rotWithShape="1">
          <a:blip r:embed="rId2"/>
          <a:srcRect r="46811"/>
          <a:stretch/>
        </p:blipFill>
        <p:spPr>
          <a:xfrm>
            <a:off x="914401" y="1600200"/>
            <a:ext cx="3657600" cy="3657600"/>
          </a:xfrm>
          <a:prstGeom prst="rect">
            <a:avLst/>
          </a:prstGeom>
        </p:spPr>
      </p:pic>
    </p:spTree>
    <p:extLst>
      <p:ext uri="{BB962C8B-B14F-4D97-AF65-F5344CB8AC3E}">
        <p14:creationId xmlns:p14="http://schemas.microsoft.com/office/powerpoint/2010/main" val="27596588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902C0-EA3E-8345-BBD7-CD977F7926F6}"/>
              </a:ext>
            </a:extLst>
          </p:cNvPr>
          <p:cNvSpPr>
            <a:spLocks noGrp="1"/>
          </p:cNvSpPr>
          <p:nvPr>
            <p:ph type="title"/>
          </p:nvPr>
        </p:nvSpPr>
        <p:spPr/>
        <p:txBody>
          <a:bodyPr/>
          <a:lstStyle/>
          <a:p>
            <a:r>
              <a:rPr lang="en-US" dirty="0"/>
              <a:t>Well (WEL) Package</a:t>
            </a:r>
          </a:p>
        </p:txBody>
      </p:sp>
      <p:pic>
        <p:nvPicPr>
          <p:cNvPr id="3" name="Picture 2">
            <a:extLst>
              <a:ext uri="{FF2B5EF4-FFF2-40B4-BE49-F238E27FC236}">
                <a16:creationId xmlns:a16="http://schemas.microsoft.com/office/drawing/2014/main" id="{3B166E6B-FE86-BF44-8726-C4375B3D8D1B}"/>
              </a:ext>
            </a:extLst>
          </p:cNvPr>
          <p:cNvPicPr>
            <a:picLocks noChangeAspect="1"/>
          </p:cNvPicPr>
          <p:nvPr/>
        </p:nvPicPr>
        <p:blipFill rotWithShape="1">
          <a:blip r:embed="rId2"/>
          <a:srcRect r="46811"/>
          <a:stretch/>
        </p:blipFill>
        <p:spPr>
          <a:xfrm>
            <a:off x="207507" y="1274307"/>
            <a:ext cx="5355093" cy="5355093"/>
          </a:xfrm>
          <a:prstGeom prst="rect">
            <a:avLst/>
          </a:prstGeom>
        </p:spPr>
      </p:pic>
      <p:sp>
        <p:nvSpPr>
          <p:cNvPr id="4" name="Rectangle 3">
            <a:extLst>
              <a:ext uri="{FF2B5EF4-FFF2-40B4-BE49-F238E27FC236}">
                <a16:creationId xmlns:a16="http://schemas.microsoft.com/office/drawing/2014/main" id="{CE7ACE03-922F-4546-A115-C463CC0360AE}"/>
              </a:ext>
            </a:extLst>
          </p:cNvPr>
          <p:cNvSpPr/>
          <p:nvPr/>
        </p:nvSpPr>
        <p:spPr bwMode="auto">
          <a:xfrm>
            <a:off x="457200" y="4419600"/>
            <a:ext cx="1844040" cy="2286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5" name="TextBox 4">
            <a:extLst>
              <a:ext uri="{FF2B5EF4-FFF2-40B4-BE49-F238E27FC236}">
                <a16:creationId xmlns:a16="http://schemas.microsoft.com/office/drawing/2014/main" id="{E7F9375D-3E9D-964A-9950-C9D7186525A3}"/>
              </a:ext>
            </a:extLst>
          </p:cNvPr>
          <p:cNvSpPr txBox="1"/>
          <p:nvPr/>
        </p:nvSpPr>
        <p:spPr>
          <a:xfrm>
            <a:off x="5638800" y="1416784"/>
            <a:ext cx="3200400" cy="1323439"/>
          </a:xfrm>
          <a:prstGeom prst="rect">
            <a:avLst/>
          </a:prstGeom>
          <a:noFill/>
        </p:spPr>
        <p:txBody>
          <a:bodyPr wrap="square" rtlCol="0">
            <a:spAutoFit/>
          </a:bodyPr>
          <a:lstStyle/>
          <a:p>
            <a:r>
              <a:rPr lang="en-US" sz="2000" dirty="0">
                <a:solidFill>
                  <a:srgbClr val="FFFFFF"/>
                </a:solidFill>
              </a:rPr>
              <a:t>MAXBOUND is the maximum number of boundary cells that will be active in any stress period.</a:t>
            </a:r>
          </a:p>
        </p:txBody>
      </p:sp>
      <p:sp>
        <p:nvSpPr>
          <p:cNvPr id="6" name="Content Placeholder 2">
            <a:extLst>
              <a:ext uri="{FF2B5EF4-FFF2-40B4-BE49-F238E27FC236}">
                <a16:creationId xmlns:a16="http://schemas.microsoft.com/office/drawing/2014/main" id="{9A38CFDA-BDDD-0549-A684-45C4BE36991B}"/>
              </a:ext>
            </a:extLst>
          </p:cNvPr>
          <p:cNvSpPr txBox="1">
            <a:spLocks/>
          </p:cNvSpPr>
          <p:nvPr/>
        </p:nvSpPr>
        <p:spPr bwMode="auto">
          <a:xfrm>
            <a:off x="6096000" y="3048000"/>
            <a:ext cx="2286000" cy="3124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a:lstStyle>
          <a:p>
            <a:pPr marL="0" indent="0">
              <a:buFont typeface="Wingdings" charset="0"/>
              <a:buNone/>
            </a:pPr>
            <a:r>
              <a:rPr lang="en-US" sz="1400" kern="0" dirty="0">
                <a:latin typeface="Courier New"/>
                <a:cs typeface="Courier New"/>
              </a:rPr>
              <a:t>BEGIN OPTIONS</a:t>
            </a:r>
          </a:p>
          <a:p>
            <a:pPr marL="0" indent="0">
              <a:buFont typeface="Wingdings" charset="0"/>
              <a:buNone/>
            </a:pPr>
            <a:r>
              <a:rPr lang="en-US" sz="1400" kern="0" dirty="0">
                <a:latin typeface="Courier New"/>
                <a:cs typeface="Courier New"/>
              </a:rPr>
              <a:t>END OPTIONS</a:t>
            </a:r>
          </a:p>
          <a:p>
            <a:pPr marL="0" indent="0">
              <a:buFont typeface="Wingdings" charset="0"/>
              <a:buNone/>
            </a:pPr>
            <a:endParaRPr lang="en-US" sz="1400" kern="0" dirty="0">
              <a:latin typeface="Courier New"/>
              <a:cs typeface="Courier New"/>
            </a:endParaRPr>
          </a:p>
          <a:p>
            <a:pPr marL="0" indent="0">
              <a:buFont typeface="Wingdings" charset="0"/>
              <a:buNone/>
            </a:pPr>
            <a:r>
              <a:rPr lang="en-US" sz="1400" kern="0" dirty="0">
                <a:latin typeface="Courier New"/>
                <a:cs typeface="Courier New"/>
              </a:rPr>
              <a:t>BEGIN DIMENSIONS</a:t>
            </a:r>
          </a:p>
          <a:p>
            <a:pPr marL="0" indent="0">
              <a:buFont typeface="Wingdings" charset="0"/>
              <a:buNone/>
            </a:pPr>
            <a:r>
              <a:rPr lang="en-US" sz="1400" kern="0" dirty="0">
                <a:latin typeface="Courier New"/>
                <a:cs typeface="Courier New"/>
              </a:rPr>
              <a:t>  MAXBOUND 1</a:t>
            </a:r>
          </a:p>
          <a:p>
            <a:pPr marL="0" indent="0">
              <a:buFont typeface="Wingdings" charset="0"/>
              <a:buNone/>
            </a:pPr>
            <a:r>
              <a:rPr lang="en-US" sz="1400" kern="0" dirty="0">
                <a:latin typeface="Courier New"/>
                <a:cs typeface="Courier New"/>
              </a:rPr>
              <a:t>END DIMENSIONS</a:t>
            </a:r>
          </a:p>
          <a:p>
            <a:pPr marL="0" indent="0">
              <a:buFont typeface="Wingdings" charset="0"/>
              <a:buNone/>
            </a:pPr>
            <a:endParaRPr lang="en-US" sz="1400" kern="0" dirty="0">
              <a:latin typeface="Courier New"/>
              <a:cs typeface="Courier New"/>
            </a:endParaRPr>
          </a:p>
          <a:p>
            <a:pPr marL="0" indent="0">
              <a:buFont typeface="Wingdings" charset="0"/>
              <a:buNone/>
            </a:pPr>
            <a:r>
              <a:rPr lang="en-US" sz="1400" kern="0" dirty="0">
                <a:latin typeface="Courier New"/>
                <a:cs typeface="Courier New"/>
              </a:rPr>
              <a:t>BEGIN PERIODDATA</a:t>
            </a:r>
          </a:p>
          <a:p>
            <a:pPr marL="0" indent="0">
              <a:buFont typeface="Wingdings" charset="0"/>
              <a:buNone/>
            </a:pPr>
            <a:r>
              <a:rPr lang="en-US" sz="1400" kern="0" dirty="0">
                <a:latin typeface="Courier New"/>
                <a:cs typeface="Courier New"/>
              </a:rPr>
              <a:t>  3 11 10 -1.5E5</a:t>
            </a:r>
          </a:p>
          <a:p>
            <a:pPr marL="0" indent="0">
              <a:buFont typeface="Wingdings" charset="0"/>
              <a:buNone/>
            </a:pPr>
            <a:r>
              <a:rPr lang="en-US" sz="1400" kern="0" dirty="0">
                <a:latin typeface="Courier New"/>
                <a:cs typeface="Courier New"/>
              </a:rPr>
              <a:t>END PERIODDATA</a:t>
            </a:r>
          </a:p>
        </p:txBody>
      </p:sp>
      <p:sp>
        <p:nvSpPr>
          <p:cNvPr id="7" name="Rectangle 6">
            <a:extLst>
              <a:ext uri="{FF2B5EF4-FFF2-40B4-BE49-F238E27FC236}">
                <a16:creationId xmlns:a16="http://schemas.microsoft.com/office/drawing/2014/main" id="{B72F2955-1909-6E4D-A5D6-FAFD9884E29C}"/>
              </a:ext>
            </a:extLst>
          </p:cNvPr>
          <p:cNvSpPr/>
          <p:nvPr/>
        </p:nvSpPr>
        <p:spPr bwMode="auto">
          <a:xfrm>
            <a:off x="6148466" y="4114800"/>
            <a:ext cx="1676400" cy="276606"/>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8485710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902C0-EA3E-8345-BBD7-CD977F7926F6}"/>
              </a:ext>
            </a:extLst>
          </p:cNvPr>
          <p:cNvSpPr>
            <a:spLocks noGrp="1"/>
          </p:cNvSpPr>
          <p:nvPr>
            <p:ph type="title"/>
          </p:nvPr>
        </p:nvSpPr>
        <p:spPr/>
        <p:txBody>
          <a:bodyPr/>
          <a:lstStyle/>
          <a:p>
            <a:r>
              <a:rPr lang="en-US" dirty="0"/>
              <a:t>Well (WEL) Package</a:t>
            </a:r>
          </a:p>
        </p:txBody>
      </p:sp>
      <p:pic>
        <p:nvPicPr>
          <p:cNvPr id="4" name="Picture 3">
            <a:extLst>
              <a:ext uri="{FF2B5EF4-FFF2-40B4-BE49-F238E27FC236}">
                <a16:creationId xmlns:a16="http://schemas.microsoft.com/office/drawing/2014/main" id="{A321AFDB-F4FC-D34A-BBF9-F406E962E054}"/>
              </a:ext>
            </a:extLst>
          </p:cNvPr>
          <p:cNvPicPr>
            <a:picLocks noChangeAspect="1"/>
          </p:cNvPicPr>
          <p:nvPr/>
        </p:nvPicPr>
        <p:blipFill rotWithShape="1">
          <a:blip r:embed="rId2"/>
          <a:srcRect r="46811"/>
          <a:stretch/>
        </p:blipFill>
        <p:spPr>
          <a:xfrm>
            <a:off x="207507" y="1274307"/>
            <a:ext cx="5355093" cy="5355093"/>
          </a:xfrm>
          <a:prstGeom prst="rect">
            <a:avLst/>
          </a:prstGeom>
        </p:spPr>
      </p:pic>
      <p:sp>
        <p:nvSpPr>
          <p:cNvPr id="5" name="Rectangle 4">
            <a:extLst>
              <a:ext uri="{FF2B5EF4-FFF2-40B4-BE49-F238E27FC236}">
                <a16:creationId xmlns:a16="http://schemas.microsoft.com/office/drawing/2014/main" id="{7D6A0099-B07B-A940-A005-EEAF68E7B1BB}"/>
              </a:ext>
            </a:extLst>
          </p:cNvPr>
          <p:cNvSpPr/>
          <p:nvPr/>
        </p:nvSpPr>
        <p:spPr bwMode="auto">
          <a:xfrm>
            <a:off x="533400" y="5715000"/>
            <a:ext cx="4358640" cy="557822"/>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6" name="TextBox 5">
            <a:extLst>
              <a:ext uri="{FF2B5EF4-FFF2-40B4-BE49-F238E27FC236}">
                <a16:creationId xmlns:a16="http://schemas.microsoft.com/office/drawing/2014/main" id="{B53D7408-F378-2D49-8153-B4B6DE6BBCB1}"/>
              </a:ext>
            </a:extLst>
          </p:cNvPr>
          <p:cNvSpPr txBox="1"/>
          <p:nvPr/>
        </p:nvSpPr>
        <p:spPr>
          <a:xfrm>
            <a:off x="5638800" y="1416784"/>
            <a:ext cx="3200400" cy="1631216"/>
          </a:xfrm>
          <a:prstGeom prst="rect">
            <a:avLst/>
          </a:prstGeom>
          <a:noFill/>
        </p:spPr>
        <p:txBody>
          <a:bodyPr wrap="square" rtlCol="0">
            <a:spAutoFit/>
          </a:bodyPr>
          <a:lstStyle/>
          <a:p>
            <a:r>
              <a:rPr lang="en-US" sz="2000" dirty="0">
                <a:solidFill>
                  <a:srgbClr val="FFFFFF"/>
                </a:solidFill>
              </a:rPr>
              <a:t>List of boundary cells.  These cells will remain as boundary cells until another PERIOD block is encountered.</a:t>
            </a:r>
          </a:p>
        </p:txBody>
      </p:sp>
      <p:sp>
        <p:nvSpPr>
          <p:cNvPr id="7" name="Content Placeholder 2">
            <a:extLst>
              <a:ext uri="{FF2B5EF4-FFF2-40B4-BE49-F238E27FC236}">
                <a16:creationId xmlns:a16="http://schemas.microsoft.com/office/drawing/2014/main" id="{A2A451DD-C19A-444B-AC00-027B7C07CE35}"/>
              </a:ext>
            </a:extLst>
          </p:cNvPr>
          <p:cNvSpPr txBox="1">
            <a:spLocks/>
          </p:cNvSpPr>
          <p:nvPr/>
        </p:nvSpPr>
        <p:spPr bwMode="auto">
          <a:xfrm>
            <a:off x="6096000" y="3352800"/>
            <a:ext cx="2286000" cy="3124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a:lstStyle>
          <a:p>
            <a:pPr marL="0" indent="0">
              <a:buFont typeface="Wingdings" charset="0"/>
              <a:buNone/>
            </a:pPr>
            <a:r>
              <a:rPr lang="en-US" sz="1400" kern="0" dirty="0">
                <a:latin typeface="Courier New"/>
                <a:cs typeface="Courier New"/>
              </a:rPr>
              <a:t>BEGIN OPTIONS</a:t>
            </a:r>
          </a:p>
          <a:p>
            <a:pPr marL="0" indent="0">
              <a:buFont typeface="Wingdings" charset="0"/>
              <a:buNone/>
            </a:pPr>
            <a:r>
              <a:rPr lang="en-US" sz="1400" kern="0" dirty="0">
                <a:latin typeface="Courier New"/>
                <a:cs typeface="Courier New"/>
              </a:rPr>
              <a:t>END OPTIONS</a:t>
            </a:r>
          </a:p>
          <a:p>
            <a:pPr marL="0" indent="0">
              <a:buFont typeface="Wingdings" charset="0"/>
              <a:buNone/>
            </a:pPr>
            <a:endParaRPr lang="en-US" sz="1400" kern="0" dirty="0">
              <a:latin typeface="Courier New"/>
              <a:cs typeface="Courier New"/>
            </a:endParaRPr>
          </a:p>
          <a:p>
            <a:pPr marL="0" indent="0">
              <a:buFont typeface="Wingdings" charset="0"/>
              <a:buNone/>
            </a:pPr>
            <a:r>
              <a:rPr lang="en-US" sz="1400" kern="0" dirty="0">
                <a:latin typeface="Courier New"/>
                <a:cs typeface="Courier New"/>
              </a:rPr>
              <a:t>BEGIN DIMENSIONS</a:t>
            </a:r>
          </a:p>
          <a:p>
            <a:pPr marL="0" indent="0">
              <a:buFont typeface="Wingdings" charset="0"/>
              <a:buNone/>
            </a:pPr>
            <a:r>
              <a:rPr lang="en-US" sz="1400" kern="0" dirty="0">
                <a:latin typeface="Courier New"/>
                <a:cs typeface="Courier New"/>
              </a:rPr>
              <a:t>  MAXBOUND 1</a:t>
            </a:r>
          </a:p>
          <a:p>
            <a:pPr marL="0" indent="0">
              <a:buFont typeface="Wingdings" charset="0"/>
              <a:buNone/>
            </a:pPr>
            <a:r>
              <a:rPr lang="en-US" sz="1400" kern="0" dirty="0">
                <a:latin typeface="Courier New"/>
                <a:cs typeface="Courier New"/>
              </a:rPr>
              <a:t>END DIMENSIONS</a:t>
            </a:r>
          </a:p>
          <a:p>
            <a:pPr marL="0" indent="0">
              <a:buFont typeface="Wingdings" charset="0"/>
              <a:buNone/>
            </a:pPr>
            <a:endParaRPr lang="en-US" sz="1400" kern="0" dirty="0">
              <a:latin typeface="Courier New"/>
              <a:cs typeface="Courier New"/>
            </a:endParaRPr>
          </a:p>
          <a:p>
            <a:pPr marL="0" indent="0">
              <a:buFont typeface="Wingdings" charset="0"/>
              <a:buNone/>
            </a:pPr>
            <a:r>
              <a:rPr lang="en-US" sz="1400" kern="0" dirty="0">
                <a:latin typeface="Courier New"/>
                <a:cs typeface="Courier New"/>
              </a:rPr>
              <a:t>BEGIN PERIODDATA</a:t>
            </a:r>
          </a:p>
          <a:p>
            <a:pPr marL="0" indent="0">
              <a:buFont typeface="Wingdings" charset="0"/>
              <a:buNone/>
            </a:pPr>
            <a:r>
              <a:rPr lang="en-US" sz="1400" kern="0" dirty="0">
                <a:latin typeface="Courier New"/>
                <a:cs typeface="Courier New"/>
              </a:rPr>
              <a:t>  3 11 10 -1.5E5</a:t>
            </a:r>
          </a:p>
          <a:p>
            <a:pPr marL="0" indent="0">
              <a:buFont typeface="Wingdings" charset="0"/>
              <a:buNone/>
            </a:pPr>
            <a:r>
              <a:rPr lang="en-US" sz="1400" kern="0" dirty="0">
                <a:latin typeface="Courier New"/>
                <a:cs typeface="Courier New"/>
              </a:rPr>
              <a:t>END PERIODDATA</a:t>
            </a:r>
          </a:p>
        </p:txBody>
      </p:sp>
      <p:sp>
        <p:nvSpPr>
          <p:cNvPr id="8" name="Rectangle 7">
            <a:extLst>
              <a:ext uri="{FF2B5EF4-FFF2-40B4-BE49-F238E27FC236}">
                <a16:creationId xmlns:a16="http://schemas.microsoft.com/office/drawing/2014/main" id="{C89C13ED-BA11-6349-96EF-BAA32F1C0D46}"/>
              </a:ext>
            </a:extLst>
          </p:cNvPr>
          <p:cNvSpPr/>
          <p:nvPr/>
        </p:nvSpPr>
        <p:spPr bwMode="auto">
          <a:xfrm>
            <a:off x="6216148" y="5386112"/>
            <a:ext cx="1680445" cy="314876"/>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28328459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902C0-EA3E-8345-BBD7-CD977F7926F6}"/>
              </a:ext>
            </a:extLst>
          </p:cNvPr>
          <p:cNvSpPr>
            <a:spLocks noGrp="1"/>
          </p:cNvSpPr>
          <p:nvPr>
            <p:ph type="title"/>
          </p:nvPr>
        </p:nvSpPr>
        <p:spPr/>
        <p:txBody>
          <a:bodyPr/>
          <a:lstStyle/>
          <a:p>
            <a:r>
              <a:rPr lang="en-US" dirty="0"/>
              <a:t>Well (WEL) Package</a:t>
            </a:r>
          </a:p>
        </p:txBody>
      </p:sp>
      <p:pic>
        <p:nvPicPr>
          <p:cNvPr id="4" name="Picture 3">
            <a:extLst>
              <a:ext uri="{FF2B5EF4-FFF2-40B4-BE49-F238E27FC236}">
                <a16:creationId xmlns:a16="http://schemas.microsoft.com/office/drawing/2014/main" id="{8D48F508-58CC-AA47-9192-9990F25B3A53}"/>
              </a:ext>
            </a:extLst>
          </p:cNvPr>
          <p:cNvPicPr>
            <a:picLocks noChangeAspect="1"/>
          </p:cNvPicPr>
          <p:nvPr/>
        </p:nvPicPr>
        <p:blipFill rotWithShape="1">
          <a:blip r:embed="rId2"/>
          <a:srcRect r="46811"/>
          <a:stretch/>
        </p:blipFill>
        <p:spPr>
          <a:xfrm>
            <a:off x="207507" y="1274307"/>
            <a:ext cx="5355093" cy="5355093"/>
          </a:xfrm>
          <a:prstGeom prst="rect">
            <a:avLst/>
          </a:prstGeom>
        </p:spPr>
      </p:pic>
      <p:sp>
        <p:nvSpPr>
          <p:cNvPr id="5" name="Rectangle 4">
            <a:extLst>
              <a:ext uri="{FF2B5EF4-FFF2-40B4-BE49-F238E27FC236}">
                <a16:creationId xmlns:a16="http://schemas.microsoft.com/office/drawing/2014/main" id="{87F5A488-0F0D-AA47-A350-203EB2AE9F9B}"/>
              </a:ext>
            </a:extLst>
          </p:cNvPr>
          <p:cNvSpPr/>
          <p:nvPr/>
        </p:nvSpPr>
        <p:spPr bwMode="auto">
          <a:xfrm>
            <a:off x="2514600" y="5695950"/>
            <a:ext cx="1106424" cy="4191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6" name="TextBox 5">
            <a:extLst>
              <a:ext uri="{FF2B5EF4-FFF2-40B4-BE49-F238E27FC236}">
                <a16:creationId xmlns:a16="http://schemas.microsoft.com/office/drawing/2014/main" id="{B2411E4D-96AE-0B42-B269-5B23EAD63C7C}"/>
              </a:ext>
            </a:extLst>
          </p:cNvPr>
          <p:cNvSpPr txBox="1"/>
          <p:nvPr/>
        </p:nvSpPr>
        <p:spPr>
          <a:xfrm>
            <a:off x="5638800" y="1416784"/>
            <a:ext cx="3200400" cy="400110"/>
          </a:xfrm>
          <a:prstGeom prst="rect">
            <a:avLst/>
          </a:prstGeom>
          <a:noFill/>
        </p:spPr>
        <p:txBody>
          <a:bodyPr wrap="square" rtlCol="0">
            <a:spAutoFit/>
          </a:bodyPr>
          <a:lstStyle/>
          <a:p>
            <a:r>
              <a:rPr lang="en-US" sz="2000" dirty="0">
                <a:solidFill>
                  <a:srgbClr val="FFFFFF"/>
                </a:solidFill>
              </a:rPr>
              <a:t>Auxiliary variables</a:t>
            </a:r>
          </a:p>
        </p:txBody>
      </p:sp>
      <p:sp>
        <p:nvSpPr>
          <p:cNvPr id="7" name="Rectangle 6">
            <a:extLst>
              <a:ext uri="{FF2B5EF4-FFF2-40B4-BE49-F238E27FC236}">
                <a16:creationId xmlns:a16="http://schemas.microsoft.com/office/drawing/2014/main" id="{0F9B2787-703F-0941-A6BC-A5628D464A61}"/>
              </a:ext>
            </a:extLst>
          </p:cNvPr>
          <p:cNvSpPr/>
          <p:nvPr/>
        </p:nvSpPr>
        <p:spPr bwMode="auto">
          <a:xfrm>
            <a:off x="538201" y="1981200"/>
            <a:ext cx="2738399" cy="2286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8" name="Content Placeholder 2">
            <a:extLst>
              <a:ext uri="{FF2B5EF4-FFF2-40B4-BE49-F238E27FC236}">
                <a16:creationId xmlns:a16="http://schemas.microsoft.com/office/drawing/2014/main" id="{FBBF6F79-7D6F-834F-8709-E645DFEF6C41}"/>
              </a:ext>
            </a:extLst>
          </p:cNvPr>
          <p:cNvSpPr txBox="1">
            <a:spLocks/>
          </p:cNvSpPr>
          <p:nvPr/>
        </p:nvSpPr>
        <p:spPr bwMode="auto">
          <a:xfrm>
            <a:off x="6096000" y="3352800"/>
            <a:ext cx="2286000" cy="3124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a:lstStyle>
          <a:p>
            <a:pPr marL="0" indent="0">
              <a:buFont typeface="Wingdings" charset="0"/>
              <a:buNone/>
            </a:pPr>
            <a:r>
              <a:rPr lang="en-US" sz="1400" kern="0" dirty="0">
                <a:latin typeface="Courier New"/>
                <a:cs typeface="Courier New"/>
              </a:rPr>
              <a:t>BEGIN OPTIONS</a:t>
            </a:r>
          </a:p>
          <a:p>
            <a:pPr marL="0" indent="0">
              <a:buFont typeface="Wingdings" charset="0"/>
              <a:buNone/>
            </a:pPr>
            <a:r>
              <a:rPr lang="en-US" sz="1400" kern="0" dirty="0">
                <a:latin typeface="Courier New"/>
                <a:cs typeface="Courier New"/>
              </a:rPr>
              <a:t>  AUXILIARY IFACE</a:t>
            </a:r>
          </a:p>
          <a:p>
            <a:pPr marL="0" indent="0">
              <a:buFont typeface="Wingdings" charset="0"/>
              <a:buNone/>
            </a:pPr>
            <a:r>
              <a:rPr lang="en-US" sz="1400" kern="0" dirty="0">
                <a:latin typeface="Courier New"/>
                <a:cs typeface="Courier New"/>
              </a:rPr>
              <a:t>END OPTIONS</a:t>
            </a:r>
          </a:p>
          <a:p>
            <a:pPr marL="0" indent="0">
              <a:buFont typeface="Wingdings" charset="0"/>
              <a:buNone/>
            </a:pPr>
            <a:endParaRPr lang="en-US" sz="1400" kern="0" dirty="0">
              <a:latin typeface="Courier New"/>
              <a:cs typeface="Courier New"/>
            </a:endParaRPr>
          </a:p>
          <a:p>
            <a:pPr marL="0" indent="0">
              <a:buFont typeface="Wingdings" charset="0"/>
              <a:buNone/>
            </a:pPr>
            <a:r>
              <a:rPr lang="en-US" sz="1400" kern="0" dirty="0">
                <a:latin typeface="Courier New"/>
                <a:cs typeface="Courier New"/>
              </a:rPr>
              <a:t>BEGIN DIMENSIONS</a:t>
            </a:r>
          </a:p>
          <a:p>
            <a:pPr marL="0" indent="0">
              <a:buFont typeface="Wingdings" charset="0"/>
              <a:buNone/>
            </a:pPr>
            <a:r>
              <a:rPr lang="en-US" sz="1400" kern="0" dirty="0">
                <a:latin typeface="Courier New"/>
                <a:cs typeface="Courier New"/>
              </a:rPr>
              <a:t>  MAXBOUND 1</a:t>
            </a:r>
          </a:p>
          <a:p>
            <a:pPr marL="0" indent="0">
              <a:buFont typeface="Wingdings" charset="0"/>
              <a:buNone/>
            </a:pPr>
            <a:r>
              <a:rPr lang="en-US" sz="1400" kern="0" dirty="0">
                <a:latin typeface="Courier New"/>
                <a:cs typeface="Courier New"/>
              </a:rPr>
              <a:t>END DIMENSIONS</a:t>
            </a:r>
          </a:p>
          <a:p>
            <a:pPr marL="0" indent="0">
              <a:buFont typeface="Wingdings" charset="0"/>
              <a:buNone/>
            </a:pPr>
            <a:endParaRPr lang="en-US" sz="1400" kern="0" dirty="0">
              <a:latin typeface="Courier New"/>
              <a:cs typeface="Courier New"/>
            </a:endParaRPr>
          </a:p>
          <a:p>
            <a:pPr marL="0" indent="0">
              <a:buFont typeface="Wingdings" charset="0"/>
              <a:buNone/>
            </a:pPr>
            <a:r>
              <a:rPr lang="en-US" sz="1400" kern="0" dirty="0">
                <a:latin typeface="Courier New"/>
                <a:cs typeface="Courier New"/>
              </a:rPr>
              <a:t>BEGIN PERIODDATA</a:t>
            </a:r>
          </a:p>
          <a:p>
            <a:pPr marL="0" indent="0">
              <a:buFont typeface="Wingdings" charset="0"/>
              <a:buNone/>
            </a:pPr>
            <a:r>
              <a:rPr lang="en-US" sz="1400" kern="0" dirty="0">
                <a:latin typeface="Courier New"/>
                <a:cs typeface="Courier New"/>
              </a:rPr>
              <a:t>  3 11 10 -1.5E5 0</a:t>
            </a:r>
          </a:p>
          <a:p>
            <a:pPr marL="0" indent="0">
              <a:buFont typeface="Wingdings" charset="0"/>
              <a:buNone/>
            </a:pPr>
            <a:r>
              <a:rPr lang="en-US" sz="1400" kern="0" dirty="0">
                <a:latin typeface="Courier New"/>
                <a:cs typeface="Courier New"/>
              </a:rPr>
              <a:t>END PERIODDATA</a:t>
            </a:r>
          </a:p>
        </p:txBody>
      </p:sp>
      <p:sp>
        <p:nvSpPr>
          <p:cNvPr id="9" name="Rectangle 8">
            <a:extLst>
              <a:ext uri="{FF2B5EF4-FFF2-40B4-BE49-F238E27FC236}">
                <a16:creationId xmlns:a16="http://schemas.microsoft.com/office/drawing/2014/main" id="{AE2082E2-A903-074A-B52B-7E367E3D5443}"/>
              </a:ext>
            </a:extLst>
          </p:cNvPr>
          <p:cNvSpPr/>
          <p:nvPr/>
        </p:nvSpPr>
        <p:spPr bwMode="auto">
          <a:xfrm>
            <a:off x="7909108" y="5629025"/>
            <a:ext cx="320492" cy="286251"/>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10" name="Rectangle 9">
            <a:extLst>
              <a:ext uri="{FF2B5EF4-FFF2-40B4-BE49-F238E27FC236}">
                <a16:creationId xmlns:a16="http://schemas.microsoft.com/office/drawing/2014/main" id="{F57F89BB-4E55-A64A-A04E-21F028D0037B}"/>
              </a:ext>
            </a:extLst>
          </p:cNvPr>
          <p:cNvSpPr/>
          <p:nvPr/>
        </p:nvSpPr>
        <p:spPr bwMode="auto">
          <a:xfrm>
            <a:off x="6300089" y="3614221"/>
            <a:ext cx="1781907" cy="314876"/>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12550563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902C0-EA3E-8345-BBD7-CD977F7926F6}"/>
              </a:ext>
            </a:extLst>
          </p:cNvPr>
          <p:cNvSpPr>
            <a:spLocks noGrp="1"/>
          </p:cNvSpPr>
          <p:nvPr>
            <p:ph type="title"/>
          </p:nvPr>
        </p:nvSpPr>
        <p:spPr/>
        <p:txBody>
          <a:bodyPr/>
          <a:lstStyle/>
          <a:p>
            <a:r>
              <a:rPr lang="en-US" dirty="0"/>
              <a:t>Well (WEL) Package</a:t>
            </a:r>
          </a:p>
        </p:txBody>
      </p:sp>
      <p:pic>
        <p:nvPicPr>
          <p:cNvPr id="4" name="Picture 3">
            <a:extLst>
              <a:ext uri="{FF2B5EF4-FFF2-40B4-BE49-F238E27FC236}">
                <a16:creationId xmlns:a16="http://schemas.microsoft.com/office/drawing/2014/main" id="{8D48F508-58CC-AA47-9192-9990F25B3A53}"/>
              </a:ext>
            </a:extLst>
          </p:cNvPr>
          <p:cNvPicPr>
            <a:picLocks noChangeAspect="1"/>
          </p:cNvPicPr>
          <p:nvPr/>
        </p:nvPicPr>
        <p:blipFill rotWithShape="1">
          <a:blip r:embed="rId2"/>
          <a:srcRect r="46811"/>
          <a:stretch/>
        </p:blipFill>
        <p:spPr>
          <a:xfrm>
            <a:off x="207507" y="1274307"/>
            <a:ext cx="5355093" cy="5355093"/>
          </a:xfrm>
          <a:prstGeom prst="rect">
            <a:avLst/>
          </a:prstGeom>
        </p:spPr>
      </p:pic>
      <p:sp>
        <p:nvSpPr>
          <p:cNvPr id="5" name="Rectangle 4">
            <a:extLst>
              <a:ext uri="{FF2B5EF4-FFF2-40B4-BE49-F238E27FC236}">
                <a16:creationId xmlns:a16="http://schemas.microsoft.com/office/drawing/2014/main" id="{50B00C98-7C65-4440-A377-087C5CCBF16D}"/>
              </a:ext>
            </a:extLst>
          </p:cNvPr>
          <p:cNvSpPr/>
          <p:nvPr/>
        </p:nvSpPr>
        <p:spPr bwMode="auto">
          <a:xfrm>
            <a:off x="3694176" y="5695950"/>
            <a:ext cx="1106424" cy="4191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6" name="TextBox 5">
            <a:extLst>
              <a:ext uri="{FF2B5EF4-FFF2-40B4-BE49-F238E27FC236}">
                <a16:creationId xmlns:a16="http://schemas.microsoft.com/office/drawing/2014/main" id="{123B1DFF-1609-2C4D-BD29-FD14A13F4858}"/>
              </a:ext>
            </a:extLst>
          </p:cNvPr>
          <p:cNvSpPr txBox="1"/>
          <p:nvPr/>
        </p:nvSpPr>
        <p:spPr>
          <a:xfrm>
            <a:off x="5638800" y="1416784"/>
            <a:ext cx="3200400" cy="400110"/>
          </a:xfrm>
          <a:prstGeom prst="rect">
            <a:avLst/>
          </a:prstGeom>
          <a:noFill/>
        </p:spPr>
        <p:txBody>
          <a:bodyPr wrap="square" rtlCol="0">
            <a:spAutoFit/>
          </a:bodyPr>
          <a:lstStyle/>
          <a:p>
            <a:r>
              <a:rPr lang="en-US" sz="2000" dirty="0" err="1">
                <a:solidFill>
                  <a:srgbClr val="FFFFFF"/>
                </a:solidFill>
              </a:rPr>
              <a:t>Boundnames</a:t>
            </a:r>
            <a:endParaRPr lang="en-US" sz="2000" dirty="0">
              <a:solidFill>
                <a:srgbClr val="FFFFFF"/>
              </a:solidFill>
            </a:endParaRPr>
          </a:p>
        </p:txBody>
      </p:sp>
      <p:sp>
        <p:nvSpPr>
          <p:cNvPr id="7" name="Rectangle 6">
            <a:extLst>
              <a:ext uri="{FF2B5EF4-FFF2-40B4-BE49-F238E27FC236}">
                <a16:creationId xmlns:a16="http://schemas.microsoft.com/office/drawing/2014/main" id="{ECFF2DE9-8BB9-3945-9C4B-3714E8C9F46E}"/>
              </a:ext>
            </a:extLst>
          </p:cNvPr>
          <p:cNvSpPr/>
          <p:nvPr/>
        </p:nvSpPr>
        <p:spPr bwMode="auto">
          <a:xfrm>
            <a:off x="590855" y="2362200"/>
            <a:ext cx="1106424" cy="2286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8" name="Content Placeholder 2">
            <a:extLst>
              <a:ext uri="{FF2B5EF4-FFF2-40B4-BE49-F238E27FC236}">
                <a16:creationId xmlns:a16="http://schemas.microsoft.com/office/drawing/2014/main" id="{820557F9-D627-9047-9F31-C075C76920F9}"/>
              </a:ext>
            </a:extLst>
          </p:cNvPr>
          <p:cNvSpPr txBox="1">
            <a:spLocks/>
          </p:cNvSpPr>
          <p:nvPr/>
        </p:nvSpPr>
        <p:spPr bwMode="auto">
          <a:xfrm>
            <a:off x="6095999" y="3352800"/>
            <a:ext cx="2953269" cy="3124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a:lstStyle>
          <a:p>
            <a:pPr marL="0" indent="0">
              <a:buFont typeface="Wingdings" charset="0"/>
              <a:buNone/>
            </a:pPr>
            <a:r>
              <a:rPr lang="en-US" sz="1400" kern="0" dirty="0">
                <a:latin typeface="Courier New"/>
                <a:cs typeface="Courier New"/>
              </a:rPr>
              <a:t>BEGIN OPTIONS</a:t>
            </a:r>
          </a:p>
          <a:p>
            <a:pPr marL="0" indent="0">
              <a:buFont typeface="Wingdings" charset="0"/>
              <a:buNone/>
            </a:pPr>
            <a:r>
              <a:rPr lang="en-US" sz="1400" kern="0" dirty="0">
                <a:latin typeface="Courier New"/>
                <a:cs typeface="Courier New"/>
              </a:rPr>
              <a:t>  BOUNDNAMES</a:t>
            </a:r>
          </a:p>
          <a:p>
            <a:pPr marL="0" indent="0">
              <a:buFont typeface="Wingdings" charset="0"/>
              <a:buNone/>
            </a:pPr>
            <a:r>
              <a:rPr lang="en-US" sz="1400" kern="0" dirty="0">
                <a:latin typeface="Courier New"/>
                <a:cs typeface="Courier New"/>
              </a:rPr>
              <a:t>END OPTIONS</a:t>
            </a:r>
          </a:p>
          <a:p>
            <a:pPr marL="0" indent="0">
              <a:buFont typeface="Wingdings" charset="0"/>
              <a:buNone/>
            </a:pPr>
            <a:endParaRPr lang="en-US" sz="1400" kern="0" dirty="0">
              <a:latin typeface="Courier New"/>
              <a:cs typeface="Courier New"/>
            </a:endParaRPr>
          </a:p>
          <a:p>
            <a:pPr marL="0" indent="0">
              <a:buFont typeface="Wingdings" charset="0"/>
              <a:buNone/>
            </a:pPr>
            <a:r>
              <a:rPr lang="en-US" sz="1400" kern="0" dirty="0">
                <a:latin typeface="Courier New"/>
                <a:cs typeface="Courier New"/>
              </a:rPr>
              <a:t>BEGIN DIMENSIONS</a:t>
            </a:r>
          </a:p>
          <a:p>
            <a:pPr marL="0" indent="0">
              <a:buFont typeface="Wingdings" charset="0"/>
              <a:buNone/>
            </a:pPr>
            <a:r>
              <a:rPr lang="en-US" sz="1400" kern="0" dirty="0">
                <a:latin typeface="Courier New"/>
                <a:cs typeface="Courier New"/>
              </a:rPr>
              <a:t>  MAXBOUND 1</a:t>
            </a:r>
          </a:p>
          <a:p>
            <a:pPr marL="0" indent="0">
              <a:buFont typeface="Wingdings" charset="0"/>
              <a:buNone/>
            </a:pPr>
            <a:r>
              <a:rPr lang="en-US" sz="1400" kern="0" dirty="0">
                <a:latin typeface="Courier New"/>
                <a:cs typeface="Courier New"/>
              </a:rPr>
              <a:t>END DIMENSIONS</a:t>
            </a:r>
          </a:p>
          <a:p>
            <a:pPr marL="0" indent="0">
              <a:buFont typeface="Wingdings" charset="0"/>
              <a:buNone/>
            </a:pPr>
            <a:endParaRPr lang="en-US" sz="1400" kern="0" dirty="0">
              <a:latin typeface="Courier New"/>
              <a:cs typeface="Courier New"/>
            </a:endParaRPr>
          </a:p>
          <a:p>
            <a:pPr marL="0" indent="0">
              <a:buFont typeface="Wingdings" charset="0"/>
              <a:buNone/>
            </a:pPr>
            <a:r>
              <a:rPr lang="en-US" sz="1400" kern="0" dirty="0">
                <a:latin typeface="Courier New"/>
                <a:cs typeface="Courier New"/>
              </a:rPr>
              <a:t>BEGIN PERIODDATA</a:t>
            </a:r>
          </a:p>
          <a:p>
            <a:pPr marL="0" indent="0">
              <a:buFont typeface="Wingdings" charset="0"/>
              <a:buNone/>
            </a:pPr>
            <a:r>
              <a:rPr lang="en-US" sz="1400" kern="0" dirty="0">
                <a:latin typeface="Courier New"/>
                <a:cs typeface="Courier New"/>
              </a:rPr>
              <a:t>  3 11 10 -1.5E5 MYWELL</a:t>
            </a:r>
          </a:p>
          <a:p>
            <a:pPr marL="0" indent="0">
              <a:buFont typeface="Wingdings" charset="0"/>
              <a:buNone/>
            </a:pPr>
            <a:r>
              <a:rPr lang="en-US" sz="1400" kern="0" dirty="0">
                <a:latin typeface="Courier New"/>
                <a:cs typeface="Courier New"/>
              </a:rPr>
              <a:t>END PERIODDATA</a:t>
            </a:r>
          </a:p>
        </p:txBody>
      </p:sp>
      <p:sp>
        <p:nvSpPr>
          <p:cNvPr id="9" name="Rectangle 8">
            <a:extLst>
              <a:ext uri="{FF2B5EF4-FFF2-40B4-BE49-F238E27FC236}">
                <a16:creationId xmlns:a16="http://schemas.microsoft.com/office/drawing/2014/main" id="{D15D4281-76FE-EA4B-A451-1C3998F2A712}"/>
              </a:ext>
            </a:extLst>
          </p:cNvPr>
          <p:cNvSpPr/>
          <p:nvPr/>
        </p:nvSpPr>
        <p:spPr bwMode="auto">
          <a:xfrm>
            <a:off x="7921931" y="5629025"/>
            <a:ext cx="755704" cy="286251"/>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10" name="Rectangle 9">
            <a:extLst>
              <a:ext uri="{FF2B5EF4-FFF2-40B4-BE49-F238E27FC236}">
                <a16:creationId xmlns:a16="http://schemas.microsoft.com/office/drawing/2014/main" id="{EC8CA49E-95FF-724D-BE7E-B0FF7DD9ABC9}"/>
              </a:ext>
            </a:extLst>
          </p:cNvPr>
          <p:cNvSpPr/>
          <p:nvPr/>
        </p:nvSpPr>
        <p:spPr bwMode="auto">
          <a:xfrm>
            <a:off x="6324600" y="3614221"/>
            <a:ext cx="1217066" cy="314876"/>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1526404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Generalized CVFD Equation</a:t>
            </a:r>
          </a:p>
        </p:txBody>
      </p:sp>
      <p:pic>
        <p:nvPicPr>
          <p:cNvPr id="3" name="Picture 2"/>
          <p:cNvPicPr>
            <a:picLocks noChangeAspect="1"/>
          </p:cNvPicPr>
          <p:nvPr/>
        </p:nvPicPr>
        <p:blipFill>
          <a:blip r:embed="rId2"/>
          <a:stretch>
            <a:fillRect/>
          </a:stretch>
        </p:blipFill>
        <p:spPr>
          <a:xfrm>
            <a:off x="793488" y="2830000"/>
            <a:ext cx="7557025" cy="1189532"/>
          </a:xfrm>
          <a:prstGeom prst="rect">
            <a:avLst/>
          </a:prstGeom>
        </p:spPr>
      </p:pic>
    </p:spTree>
    <p:extLst>
      <p:ext uri="{BB962C8B-B14F-4D97-AF65-F5344CB8AC3E}">
        <p14:creationId xmlns:p14="http://schemas.microsoft.com/office/powerpoint/2010/main" val="13637354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902C0-EA3E-8345-BBD7-CD977F7926F6}"/>
              </a:ext>
            </a:extLst>
          </p:cNvPr>
          <p:cNvSpPr>
            <a:spLocks noGrp="1"/>
          </p:cNvSpPr>
          <p:nvPr>
            <p:ph type="title"/>
          </p:nvPr>
        </p:nvSpPr>
        <p:spPr/>
        <p:txBody>
          <a:bodyPr/>
          <a:lstStyle/>
          <a:p>
            <a:r>
              <a:rPr lang="en-US" dirty="0"/>
              <a:t>Well (WEL) Package</a:t>
            </a:r>
          </a:p>
        </p:txBody>
      </p:sp>
      <p:pic>
        <p:nvPicPr>
          <p:cNvPr id="4" name="Picture 3">
            <a:extLst>
              <a:ext uri="{FF2B5EF4-FFF2-40B4-BE49-F238E27FC236}">
                <a16:creationId xmlns:a16="http://schemas.microsoft.com/office/drawing/2014/main" id="{8D48F508-58CC-AA47-9192-9990F25B3A53}"/>
              </a:ext>
            </a:extLst>
          </p:cNvPr>
          <p:cNvPicPr>
            <a:picLocks noChangeAspect="1"/>
          </p:cNvPicPr>
          <p:nvPr/>
        </p:nvPicPr>
        <p:blipFill rotWithShape="1">
          <a:blip r:embed="rId2"/>
          <a:srcRect r="46811"/>
          <a:stretch/>
        </p:blipFill>
        <p:spPr>
          <a:xfrm>
            <a:off x="207507" y="1274307"/>
            <a:ext cx="5355093" cy="5355093"/>
          </a:xfrm>
          <a:prstGeom prst="rect">
            <a:avLst/>
          </a:prstGeom>
        </p:spPr>
      </p:pic>
      <p:sp>
        <p:nvSpPr>
          <p:cNvPr id="8" name="TextBox 7">
            <a:extLst>
              <a:ext uri="{FF2B5EF4-FFF2-40B4-BE49-F238E27FC236}">
                <a16:creationId xmlns:a16="http://schemas.microsoft.com/office/drawing/2014/main" id="{20FB06B3-C192-AA43-9916-EF7922133656}"/>
              </a:ext>
            </a:extLst>
          </p:cNvPr>
          <p:cNvSpPr txBox="1"/>
          <p:nvPr/>
        </p:nvSpPr>
        <p:spPr>
          <a:xfrm>
            <a:off x="5638800" y="1219200"/>
            <a:ext cx="3200400" cy="1569660"/>
          </a:xfrm>
          <a:prstGeom prst="rect">
            <a:avLst/>
          </a:prstGeom>
          <a:noFill/>
        </p:spPr>
        <p:txBody>
          <a:bodyPr wrap="square" rtlCol="0">
            <a:spAutoFit/>
          </a:bodyPr>
          <a:lstStyle/>
          <a:p>
            <a:r>
              <a:rPr lang="en-US" sz="1600" dirty="0">
                <a:solidFill>
                  <a:srgbClr val="FFFFFF"/>
                </a:solidFill>
              </a:rPr>
              <a:t>PRINT_INPUT: echo input to the listing file</a:t>
            </a:r>
          </a:p>
          <a:p>
            <a:r>
              <a:rPr lang="en-US" sz="1600" dirty="0">
                <a:solidFill>
                  <a:srgbClr val="FFFFFF"/>
                </a:solidFill>
              </a:rPr>
              <a:t>PRINT_FLOWS: write calculated CHD flows to the listing file</a:t>
            </a:r>
          </a:p>
          <a:p>
            <a:r>
              <a:rPr lang="en-US" sz="1600" dirty="0">
                <a:solidFill>
                  <a:srgbClr val="FFFFFF"/>
                </a:solidFill>
              </a:rPr>
              <a:t>SAVE_FLOWS: write calculated flows to budget file</a:t>
            </a:r>
          </a:p>
        </p:txBody>
      </p:sp>
      <p:sp>
        <p:nvSpPr>
          <p:cNvPr id="9" name="Rectangle 8">
            <a:extLst>
              <a:ext uri="{FF2B5EF4-FFF2-40B4-BE49-F238E27FC236}">
                <a16:creationId xmlns:a16="http://schemas.microsoft.com/office/drawing/2014/main" id="{16418505-BA24-474A-938F-0A01C3AAA16B}"/>
              </a:ext>
            </a:extLst>
          </p:cNvPr>
          <p:cNvSpPr/>
          <p:nvPr/>
        </p:nvSpPr>
        <p:spPr bwMode="auto">
          <a:xfrm>
            <a:off x="609600" y="2514600"/>
            <a:ext cx="1106424" cy="645414"/>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10" name="Rectangle 9">
            <a:extLst>
              <a:ext uri="{FF2B5EF4-FFF2-40B4-BE49-F238E27FC236}">
                <a16:creationId xmlns:a16="http://schemas.microsoft.com/office/drawing/2014/main" id="{F4A2C8E8-F54B-AC47-9FFD-43223068560D}"/>
              </a:ext>
            </a:extLst>
          </p:cNvPr>
          <p:cNvSpPr/>
          <p:nvPr/>
        </p:nvSpPr>
        <p:spPr bwMode="auto">
          <a:xfrm>
            <a:off x="6110840" y="3481754"/>
            <a:ext cx="1349929" cy="809958"/>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11" name="Content Placeholder 2">
            <a:extLst>
              <a:ext uri="{FF2B5EF4-FFF2-40B4-BE49-F238E27FC236}">
                <a16:creationId xmlns:a16="http://schemas.microsoft.com/office/drawing/2014/main" id="{8AF32472-B095-A54D-BA15-0000DF0B7F47}"/>
              </a:ext>
            </a:extLst>
          </p:cNvPr>
          <p:cNvSpPr txBox="1">
            <a:spLocks/>
          </p:cNvSpPr>
          <p:nvPr/>
        </p:nvSpPr>
        <p:spPr bwMode="auto">
          <a:xfrm>
            <a:off x="5943600" y="3200400"/>
            <a:ext cx="2953269" cy="3124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a:lstStyle>
          <a:p>
            <a:pPr marL="0" indent="0">
              <a:buFont typeface="Wingdings" charset="0"/>
              <a:buNone/>
            </a:pPr>
            <a:r>
              <a:rPr lang="en-US" sz="1400" kern="0" dirty="0">
                <a:latin typeface="Courier New"/>
                <a:cs typeface="Courier New"/>
              </a:rPr>
              <a:t>BEGIN OPTIONS</a:t>
            </a:r>
          </a:p>
          <a:p>
            <a:pPr marL="0" indent="0">
              <a:buFont typeface="Wingdings" charset="0"/>
              <a:buNone/>
            </a:pPr>
            <a:r>
              <a:rPr lang="en-US" sz="1400" kern="0" dirty="0">
                <a:latin typeface="Courier New"/>
                <a:cs typeface="Courier New"/>
              </a:rPr>
              <a:t>  PRINT_INPUT</a:t>
            </a:r>
          </a:p>
          <a:p>
            <a:pPr marL="0" indent="0">
              <a:buFont typeface="Wingdings" charset="0"/>
              <a:buNone/>
            </a:pPr>
            <a:r>
              <a:rPr lang="en-US" sz="1400" kern="0" dirty="0">
                <a:latin typeface="Courier New"/>
                <a:cs typeface="Courier New"/>
              </a:rPr>
              <a:t>  PRINT FLOWS</a:t>
            </a:r>
          </a:p>
          <a:p>
            <a:pPr marL="0" indent="0">
              <a:buFont typeface="Wingdings" charset="0"/>
              <a:buNone/>
            </a:pPr>
            <a:r>
              <a:rPr lang="en-US" sz="1400" kern="0" dirty="0">
                <a:latin typeface="Courier New"/>
                <a:cs typeface="Courier New"/>
              </a:rPr>
              <a:t>  SAVE_FLOWS</a:t>
            </a:r>
          </a:p>
          <a:p>
            <a:pPr marL="0" indent="0">
              <a:buFont typeface="Wingdings" charset="0"/>
              <a:buNone/>
            </a:pPr>
            <a:r>
              <a:rPr lang="en-US" sz="1400" kern="0" dirty="0">
                <a:latin typeface="Courier New"/>
                <a:cs typeface="Courier New"/>
              </a:rPr>
              <a:t>END OPTIONS</a:t>
            </a:r>
          </a:p>
          <a:p>
            <a:pPr marL="0" indent="0">
              <a:buFont typeface="Wingdings" charset="0"/>
              <a:buNone/>
            </a:pPr>
            <a:endParaRPr lang="en-US" sz="1400" kern="0" dirty="0">
              <a:latin typeface="Courier New"/>
              <a:cs typeface="Courier New"/>
            </a:endParaRPr>
          </a:p>
          <a:p>
            <a:pPr marL="0" indent="0">
              <a:buFont typeface="Wingdings" charset="0"/>
              <a:buNone/>
            </a:pPr>
            <a:r>
              <a:rPr lang="en-US" sz="1400" kern="0" dirty="0">
                <a:latin typeface="Courier New"/>
                <a:cs typeface="Courier New"/>
              </a:rPr>
              <a:t>BEGIN DIMENSIONS</a:t>
            </a:r>
          </a:p>
          <a:p>
            <a:pPr marL="0" indent="0">
              <a:buFont typeface="Wingdings" charset="0"/>
              <a:buNone/>
            </a:pPr>
            <a:r>
              <a:rPr lang="en-US" sz="1400" kern="0" dirty="0">
                <a:latin typeface="Courier New"/>
                <a:cs typeface="Courier New"/>
              </a:rPr>
              <a:t>  MAXBOUND 1</a:t>
            </a:r>
          </a:p>
          <a:p>
            <a:pPr marL="0" indent="0">
              <a:buFont typeface="Wingdings" charset="0"/>
              <a:buNone/>
            </a:pPr>
            <a:r>
              <a:rPr lang="en-US" sz="1400" kern="0" dirty="0">
                <a:latin typeface="Courier New"/>
                <a:cs typeface="Courier New"/>
              </a:rPr>
              <a:t>END DIMENSIONS</a:t>
            </a:r>
          </a:p>
          <a:p>
            <a:pPr marL="0" indent="0">
              <a:buFont typeface="Wingdings" charset="0"/>
              <a:buNone/>
            </a:pPr>
            <a:endParaRPr lang="en-US" sz="1400" kern="0" dirty="0">
              <a:latin typeface="Courier New"/>
              <a:cs typeface="Courier New"/>
            </a:endParaRPr>
          </a:p>
          <a:p>
            <a:pPr marL="0" indent="0">
              <a:buFont typeface="Wingdings" charset="0"/>
              <a:buNone/>
            </a:pPr>
            <a:r>
              <a:rPr lang="en-US" sz="1400" kern="0" dirty="0">
                <a:latin typeface="Courier New"/>
                <a:cs typeface="Courier New"/>
              </a:rPr>
              <a:t>BEGIN PERIODDATA</a:t>
            </a:r>
          </a:p>
          <a:p>
            <a:pPr marL="0" indent="0">
              <a:buFont typeface="Wingdings" charset="0"/>
              <a:buNone/>
            </a:pPr>
            <a:r>
              <a:rPr lang="en-US" sz="1400" kern="0" dirty="0">
                <a:latin typeface="Courier New"/>
                <a:cs typeface="Courier New"/>
              </a:rPr>
              <a:t>  3 11 10 -1.5E5</a:t>
            </a:r>
          </a:p>
          <a:p>
            <a:pPr marL="0" indent="0">
              <a:buFont typeface="Wingdings" charset="0"/>
              <a:buNone/>
            </a:pPr>
            <a:r>
              <a:rPr lang="en-US" sz="1400" kern="0" dirty="0">
                <a:latin typeface="Courier New"/>
                <a:cs typeface="Courier New"/>
              </a:rPr>
              <a:t>END PERIODDATA</a:t>
            </a:r>
          </a:p>
        </p:txBody>
      </p:sp>
    </p:spTree>
    <p:extLst>
      <p:ext uri="{BB962C8B-B14F-4D97-AF65-F5344CB8AC3E}">
        <p14:creationId xmlns:p14="http://schemas.microsoft.com/office/powerpoint/2010/main" val="18289397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902C0-EA3E-8345-BBD7-CD977F7926F6}"/>
              </a:ext>
            </a:extLst>
          </p:cNvPr>
          <p:cNvSpPr>
            <a:spLocks noGrp="1"/>
          </p:cNvSpPr>
          <p:nvPr>
            <p:ph type="title"/>
          </p:nvPr>
        </p:nvSpPr>
        <p:spPr/>
        <p:txBody>
          <a:bodyPr/>
          <a:lstStyle/>
          <a:p>
            <a:r>
              <a:rPr lang="en-US" dirty="0"/>
              <a:t>Well (WEL) Package</a:t>
            </a:r>
          </a:p>
        </p:txBody>
      </p:sp>
      <p:pic>
        <p:nvPicPr>
          <p:cNvPr id="4" name="Picture 3">
            <a:extLst>
              <a:ext uri="{FF2B5EF4-FFF2-40B4-BE49-F238E27FC236}">
                <a16:creationId xmlns:a16="http://schemas.microsoft.com/office/drawing/2014/main" id="{8D48F508-58CC-AA47-9192-9990F25B3A53}"/>
              </a:ext>
            </a:extLst>
          </p:cNvPr>
          <p:cNvPicPr>
            <a:picLocks noChangeAspect="1"/>
          </p:cNvPicPr>
          <p:nvPr/>
        </p:nvPicPr>
        <p:blipFill rotWithShape="1">
          <a:blip r:embed="rId2"/>
          <a:srcRect r="46811"/>
          <a:stretch/>
        </p:blipFill>
        <p:spPr>
          <a:xfrm>
            <a:off x="207507" y="1274307"/>
            <a:ext cx="5355093" cy="5355093"/>
          </a:xfrm>
          <a:prstGeom prst="rect">
            <a:avLst/>
          </a:prstGeom>
        </p:spPr>
      </p:pic>
      <p:sp>
        <p:nvSpPr>
          <p:cNvPr id="5" name="TextBox 4">
            <a:extLst>
              <a:ext uri="{FF2B5EF4-FFF2-40B4-BE49-F238E27FC236}">
                <a16:creationId xmlns:a16="http://schemas.microsoft.com/office/drawing/2014/main" id="{71408840-6F52-724E-80B2-0DB8D2BE93A8}"/>
              </a:ext>
            </a:extLst>
          </p:cNvPr>
          <p:cNvSpPr txBox="1"/>
          <p:nvPr/>
        </p:nvSpPr>
        <p:spPr>
          <a:xfrm>
            <a:off x="5638800" y="2667000"/>
            <a:ext cx="3200400" cy="1323439"/>
          </a:xfrm>
          <a:prstGeom prst="rect">
            <a:avLst/>
          </a:prstGeom>
          <a:noFill/>
        </p:spPr>
        <p:txBody>
          <a:bodyPr wrap="square" rtlCol="0">
            <a:spAutoFit/>
          </a:bodyPr>
          <a:lstStyle/>
          <a:p>
            <a:r>
              <a:rPr lang="en-US" sz="1600" dirty="0">
                <a:solidFill>
                  <a:srgbClr val="FFFFFF"/>
                </a:solidFill>
              </a:rPr>
              <a:t>Variables shown in blue can be represented using time series.  Values are interpolated each time step from a user-provided time series record.</a:t>
            </a:r>
          </a:p>
        </p:txBody>
      </p:sp>
      <p:sp>
        <p:nvSpPr>
          <p:cNvPr id="6" name="Rectangle 5">
            <a:extLst>
              <a:ext uri="{FF2B5EF4-FFF2-40B4-BE49-F238E27FC236}">
                <a16:creationId xmlns:a16="http://schemas.microsoft.com/office/drawing/2014/main" id="{7A2F7012-A008-6045-9426-2416F5D0C46F}"/>
              </a:ext>
            </a:extLst>
          </p:cNvPr>
          <p:cNvSpPr/>
          <p:nvPr/>
        </p:nvSpPr>
        <p:spPr bwMode="auto">
          <a:xfrm>
            <a:off x="514350" y="3276600"/>
            <a:ext cx="2305050" cy="25146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7" name="Rectangle 6">
            <a:extLst>
              <a:ext uri="{FF2B5EF4-FFF2-40B4-BE49-F238E27FC236}">
                <a16:creationId xmlns:a16="http://schemas.microsoft.com/office/drawing/2014/main" id="{421FEF53-AFFF-5C43-BE2C-0EB11994776B}"/>
              </a:ext>
            </a:extLst>
          </p:cNvPr>
          <p:cNvSpPr/>
          <p:nvPr/>
        </p:nvSpPr>
        <p:spPr bwMode="auto">
          <a:xfrm>
            <a:off x="2141220" y="5695950"/>
            <a:ext cx="1592580" cy="4191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26561479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IDOMAIN Capability</a:t>
            </a:r>
          </a:p>
        </p:txBody>
      </p:sp>
      <p:sp>
        <p:nvSpPr>
          <p:cNvPr id="3" name="Content Placeholder 2"/>
          <p:cNvSpPr>
            <a:spLocks noGrp="1"/>
          </p:cNvSpPr>
          <p:nvPr>
            <p:ph idx="1"/>
          </p:nvPr>
        </p:nvSpPr>
        <p:spPr/>
        <p:txBody>
          <a:bodyPr/>
          <a:lstStyle/>
          <a:p>
            <a:r>
              <a:rPr lang="en-US" dirty="0"/>
              <a:t>How does IDOMAIN affect flows written by MODFLOW?</a:t>
            </a:r>
          </a:p>
          <a:p>
            <a:pPr lvl="1"/>
            <a:r>
              <a:rPr lang="en-US" dirty="0"/>
              <a:t>Cell connections are more flexible, so needed to rethink “FLOW RIGHT FACE”, ... </a:t>
            </a:r>
          </a:p>
          <a:p>
            <a:pPr lvl="1"/>
            <a:r>
              <a:rPr lang="en-US" dirty="0"/>
              <a:t>Cell connectivity is written to the “binary grid file”</a:t>
            </a:r>
          </a:p>
          <a:p>
            <a:pPr lvl="1"/>
            <a:r>
              <a:rPr lang="en-US" dirty="0"/>
              <a:t>Flows between adjacent cells, “FLOW JA FACE”, corresponds to cell connectivity in binary grid file</a:t>
            </a:r>
          </a:p>
        </p:txBody>
      </p:sp>
      <p:pic>
        <p:nvPicPr>
          <p:cNvPr id="4" name="Picture 3"/>
          <p:cNvPicPr>
            <a:picLocks noChangeAspect="1"/>
          </p:cNvPicPr>
          <p:nvPr/>
        </p:nvPicPr>
        <p:blipFill>
          <a:blip r:embed="rId2"/>
          <a:stretch>
            <a:fillRect/>
          </a:stretch>
        </p:blipFill>
        <p:spPr>
          <a:xfrm>
            <a:off x="2133600" y="4495800"/>
            <a:ext cx="4759251" cy="1899665"/>
          </a:xfrm>
          <a:prstGeom prst="rect">
            <a:avLst/>
          </a:prstGeom>
        </p:spPr>
      </p:pic>
    </p:spTree>
    <p:extLst>
      <p:ext uri="{BB962C8B-B14F-4D97-AF65-F5344CB8AC3E}">
        <p14:creationId xmlns:p14="http://schemas.microsoft.com/office/powerpoint/2010/main" val="3779679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00A62-E116-E742-8714-BA9A34AA2815}"/>
              </a:ext>
            </a:extLst>
          </p:cNvPr>
          <p:cNvSpPr>
            <a:spLocks noGrp="1"/>
          </p:cNvSpPr>
          <p:nvPr>
            <p:ph type="title"/>
          </p:nvPr>
        </p:nvSpPr>
        <p:spPr/>
        <p:txBody>
          <a:bodyPr/>
          <a:lstStyle/>
          <a:p>
            <a:r>
              <a:rPr lang="en-US" dirty="0"/>
              <a:t>DISCRETIZATION</a:t>
            </a:r>
          </a:p>
        </p:txBody>
      </p:sp>
      <p:sp>
        <p:nvSpPr>
          <p:cNvPr id="3" name="Text Placeholder 2">
            <a:extLst>
              <a:ext uri="{FF2B5EF4-FFF2-40B4-BE49-F238E27FC236}">
                <a16:creationId xmlns:a16="http://schemas.microsoft.com/office/drawing/2014/main" id="{C47FE49E-CCE2-D342-B284-ABA43A143D4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56418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15700"/>
            <a:ext cx="8226425" cy="738664"/>
          </a:xfrm>
        </p:spPr>
        <p:txBody>
          <a:bodyPr/>
          <a:lstStyle/>
          <a:p>
            <a:r>
              <a:rPr lang="en-US" dirty="0"/>
              <a:t>Spatial Discretization</a:t>
            </a:r>
          </a:p>
        </p:txBody>
      </p:sp>
      <p:sp>
        <p:nvSpPr>
          <p:cNvPr id="3" name="Content Placeholder 2"/>
          <p:cNvSpPr>
            <a:spLocks noGrp="1"/>
          </p:cNvSpPr>
          <p:nvPr>
            <p:ph idx="1"/>
          </p:nvPr>
        </p:nvSpPr>
        <p:spPr>
          <a:xfrm>
            <a:off x="457200" y="1677988"/>
            <a:ext cx="8229600" cy="3081356"/>
          </a:xfrm>
        </p:spPr>
        <p:txBody>
          <a:bodyPr/>
          <a:lstStyle/>
          <a:p>
            <a:r>
              <a:rPr lang="en-US" dirty="0"/>
              <a:t>Three ways to enter grid</a:t>
            </a:r>
          </a:p>
          <a:p>
            <a:pPr lvl="1"/>
            <a:r>
              <a:rPr lang="en-US" dirty="0"/>
              <a:t>DIS – regular MODFLOW grid</a:t>
            </a:r>
          </a:p>
          <a:p>
            <a:pPr lvl="1"/>
            <a:r>
              <a:rPr lang="en-US" dirty="0"/>
              <a:t>DISV – discretization by vertices</a:t>
            </a:r>
          </a:p>
          <a:p>
            <a:pPr lvl="1"/>
            <a:r>
              <a:rPr lang="en-US" dirty="0"/>
              <a:t>DISU – fully unstructured</a:t>
            </a:r>
          </a:p>
        </p:txBody>
      </p:sp>
      <p:pic>
        <p:nvPicPr>
          <p:cNvPr id="4" name="Picture 2" descr="D:\users\langevin\ModelDevelopment\mfusg\presentations\2013_MODFLOW_Langevin\test_grids\structured\pp_modflowgrid04.ti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57200" y="4038600"/>
            <a:ext cx="2943187" cy="1411216"/>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7" descr="D:\users\langevin\ModelDevelopment\mfusg\presentations\2013_MODFLOW_Langevin\hesch\Chris\coarseus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3962400"/>
            <a:ext cx="1904761" cy="20037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rotWithShape="1">
          <a:blip r:embed="rId4"/>
          <a:srcRect r="48945"/>
          <a:stretch/>
        </p:blipFill>
        <p:spPr>
          <a:xfrm>
            <a:off x="6248400" y="3810000"/>
            <a:ext cx="2292511" cy="2222334"/>
          </a:xfrm>
          <a:prstGeom prst="rect">
            <a:avLst/>
          </a:prstGeom>
        </p:spPr>
      </p:pic>
    </p:spTree>
    <p:extLst>
      <p:ext uri="{BB962C8B-B14F-4D97-AF65-F5344CB8AC3E}">
        <p14:creationId xmlns:p14="http://schemas.microsoft.com/office/powerpoint/2010/main" val="3895244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Discretization (DIS) Package</a:t>
            </a:r>
          </a:p>
        </p:txBody>
      </p:sp>
      <p:sp>
        <p:nvSpPr>
          <p:cNvPr id="3" name="Content Placeholder 2"/>
          <p:cNvSpPr>
            <a:spLocks noGrp="1"/>
          </p:cNvSpPr>
          <p:nvPr>
            <p:ph idx="1"/>
          </p:nvPr>
        </p:nvSpPr>
        <p:spPr/>
        <p:txBody>
          <a:bodyPr/>
          <a:lstStyle/>
          <a:p>
            <a:r>
              <a:rPr lang="en-US" dirty="0"/>
              <a:t>“Regular MODFLOW grid”</a:t>
            </a:r>
          </a:p>
          <a:p>
            <a:r>
              <a:rPr lang="en-US" dirty="0"/>
              <a:t>Consists of layers, rows, and columns</a:t>
            </a:r>
          </a:p>
          <a:p>
            <a:r>
              <a:rPr lang="en-US" dirty="0"/>
              <a:t>Top and bottoms can have variable elevations</a:t>
            </a:r>
          </a:p>
        </p:txBody>
      </p:sp>
      <p:pic>
        <p:nvPicPr>
          <p:cNvPr id="5" name="Picture 2" descr="D:\users\langevin\ModelDevelopment\mfusg\presentations\2013_MODFLOW_Langevin\test_grids\structured\pp_modflowgrid04.ti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331806" y="3527241"/>
            <a:ext cx="5516241" cy="264495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388034224"/>
      </p:ext>
    </p:extLst>
  </p:cSld>
  <p:clrMapOvr>
    <a:masterClrMapping/>
  </p:clrMapOvr>
</p:sld>
</file>

<file path=ppt/theme/theme1.xml><?xml version="1.0" encoding="utf-8"?>
<a:theme xmlns:a="http://schemas.openxmlformats.org/drawingml/2006/main" name="dark-blue-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ark-blue-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dark-blue-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rk-blue-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rk-blue-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rk-blue-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rk-blue-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rk-blue-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rk-blue-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9768</TotalTime>
  <Pages>4</Pages>
  <Words>1657</Words>
  <Application>Microsoft Macintosh PowerPoint</Application>
  <PresentationFormat>On-screen Show (4:3)</PresentationFormat>
  <Paragraphs>377</Paragraphs>
  <Slides>62</Slides>
  <Notes>5</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62</vt:i4>
      </vt:variant>
    </vt:vector>
  </HeadingPairs>
  <TitlesOfParts>
    <vt:vector size="68" baseType="lpstr">
      <vt:lpstr>Arial</vt:lpstr>
      <vt:lpstr>Courier New</vt:lpstr>
      <vt:lpstr>Times New Roman</vt:lpstr>
      <vt:lpstr>Wingdings</vt:lpstr>
      <vt:lpstr>dark-blue-template</vt:lpstr>
      <vt:lpstr>Equation</vt:lpstr>
      <vt:lpstr>MODFLOW 6 Groundwater Flow (GWF) Model</vt:lpstr>
      <vt:lpstr>GWF Documentation</vt:lpstr>
      <vt:lpstr>GWF Model Highlights</vt:lpstr>
      <vt:lpstr>UNDERLYING Formulation</vt:lpstr>
      <vt:lpstr>Finite-Difference Equation</vt:lpstr>
      <vt:lpstr>Generalized CVFD Equation</vt:lpstr>
      <vt:lpstr>DISCRETIZATION</vt:lpstr>
      <vt:lpstr>Spatial Discretization</vt:lpstr>
      <vt:lpstr>Discretization (DIS) Package</vt:lpstr>
      <vt:lpstr>IDOMAIN Capability</vt:lpstr>
      <vt:lpstr>IDOMAIN Capability (cont.)</vt:lpstr>
      <vt:lpstr>NODE PROPERTY FLOW PACKAGE</vt:lpstr>
      <vt:lpstr>Node Property Flow (NPF) Package</vt:lpstr>
      <vt:lpstr>Representation of Anisotropy</vt:lpstr>
      <vt:lpstr>Hydraulic Conductivity Ellipsoid</vt:lpstr>
      <vt:lpstr>Ellipsoid Rotation</vt:lpstr>
      <vt:lpstr>Ellipsoid Rotation (cont.)</vt:lpstr>
      <vt:lpstr>Effective Conductivity Approach</vt:lpstr>
      <vt:lpstr>XT3D Approach</vt:lpstr>
      <vt:lpstr>Groundwater Flow Equation</vt:lpstr>
      <vt:lpstr>Vertical Conductance Options</vt:lpstr>
      <vt:lpstr>storage</vt:lpstr>
      <vt:lpstr>Storage (STO) Package</vt:lpstr>
      <vt:lpstr>Traditional stress packages</vt:lpstr>
      <vt:lpstr>Traditional Packages</vt:lpstr>
      <vt:lpstr>Advanced packages</vt:lpstr>
      <vt:lpstr>Advanced Packages</vt:lpstr>
      <vt:lpstr>All GWF Packages</vt:lpstr>
      <vt:lpstr>Multiple Package of Same Type</vt:lpstr>
      <vt:lpstr>SIMULATION CONCEPT</vt:lpstr>
      <vt:lpstr>Simulation Components</vt:lpstr>
      <vt:lpstr>Timing Module</vt:lpstr>
      <vt:lpstr>Solutions</vt:lpstr>
      <vt:lpstr>INPUT and output</vt:lpstr>
      <vt:lpstr>Blocks and Keywords</vt:lpstr>
      <vt:lpstr>Blocks and Keywords</vt:lpstr>
      <vt:lpstr>Input Files</vt:lpstr>
      <vt:lpstr>Simulation Name File</vt:lpstr>
      <vt:lpstr>GWF Name File</vt:lpstr>
      <vt:lpstr>Example GWF Name File</vt:lpstr>
      <vt:lpstr>Stress Period Data </vt:lpstr>
      <vt:lpstr>Time Series</vt:lpstr>
      <vt:lpstr>Timeseries Interpolation Methods</vt:lpstr>
      <vt:lpstr>Types of Output</vt:lpstr>
      <vt:lpstr>Output Control File</vt:lpstr>
      <vt:lpstr>Output Control File</vt:lpstr>
      <vt:lpstr>Observations</vt:lpstr>
      <vt:lpstr>Boundname</vt:lpstr>
      <vt:lpstr>Example problem</vt:lpstr>
      <vt:lpstr>Steady-state flow with constant head boundaries</vt:lpstr>
      <vt:lpstr>MODFLOW Grid and Boundary Conditions</vt:lpstr>
      <vt:lpstr>MODFLOW Data Files ps1-steady</vt:lpstr>
      <vt:lpstr>MODFLOW Data Files ps1-trans</vt:lpstr>
      <vt:lpstr>Additional information</vt:lpstr>
      <vt:lpstr>Well (WEL) Package</vt:lpstr>
      <vt:lpstr>Well (WEL) Package</vt:lpstr>
      <vt:lpstr>Well (WEL) Package</vt:lpstr>
      <vt:lpstr>Well (WEL) Package</vt:lpstr>
      <vt:lpstr>Well (WEL) Package</vt:lpstr>
      <vt:lpstr>Well (WEL) Package</vt:lpstr>
      <vt:lpstr>Well (WEL) Package</vt:lpstr>
      <vt:lpstr>IDOMAIN Capability</vt:lpstr>
    </vt:vector>
  </TitlesOfParts>
  <Company>U.S. Geological Survey</Company>
  <LinksUpToDate>false</LinksUpToDate>
  <SharedDoc>false</SharedDoc>
  <HyperlinkBase>http://www.usgs.gov/visual-id/specs/slides/slide.html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for Title Slide</dc:title>
  <dc:subject>Presentation format with USGS Visual Identity</dc:subject>
  <dc:creator>cmorganwalp</dc:creator>
  <cp:keywords/>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Langevin, Christian D</cp:lastModifiedBy>
  <cp:revision>381</cp:revision>
  <cp:lastPrinted>2014-05-20T14:47:17Z</cp:lastPrinted>
  <dcterms:created xsi:type="dcterms:W3CDTF">2009-08-04T14:01:06Z</dcterms:created>
  <dcterms:modified xsi:type="dcterms:W3CDTF">2019-06-06T12:47:41Z</dcterms:modified>
</cp:coreProperties>
</file>